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430" r:id="rId3"/>
    <p:sldId id="423" r:id="rId4"/>
    <p:sldId id="427" r:id="rId5"/>
    <p:sldId id="409" r:id="rId6"/>
    <p:sldId id="415" r:id="rId7"/>
    <p:sldId id="403" r:id="rId8"/>
    <p:sldId id="405" r:id="rId9"/>
    <p:sldId id="428" r:id="rId10"/>
    <p:sldId id="435" r:id="rId11"/>
    <p:sldId id="416" r:id="rId12"/>
    <p:sldId id="426" r:id="rId13"/>
    <p:sldId id="429" r:id="rId14"/>
    <p:sldId id="431" r:id="rId15"/>
    <p:sldId id="432" r:id="rId16"/>
    <p:sldId id="434" r:id="rId17"/>
    <p:sldId id="437" r:id="rId18"/>
    <p:sldId id="436" r:id="rId19"/>
    <p:sldId id="433" r:id="rId20"/>
    <p:sldId id="424" r:id="rId21"/>
    <p:sldId id="414" r:id="rId22"/>
    <p:sldId id="385" r:id="rId23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a.nl/kc-bsv/gedeelde-content/contentgroep/sedy-project/results/development-of-pilots/development-of-pilots.html" TargetMode="External"/><Relationship Id="rId1" Type="http://schemas.openxmlformats.org/officeDocument/2006/relationships/hyperlink" Target="http://www.hva.nl/kc-bsv/gedeelde-content/contentgroep/sedy-project/results/inventory-in-the-countries-involved-in-the-project/inventory-in-the-countries-involved-in-the-project.html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a.nl/kc-bsv/gedeelde-content/contentgroep/sedy-project/results/development-of-pilots/development-of-pilots.html" TargetMode="External"/><Relationship Id="rId1" Type="http://schemas.openxmlformats.org/officeDocument/2006/relationships/hyperlink" Target="http://www.hva.nl/kc-bsv/gedeelde-content/contentgroep/sedy-project/results/inventory-in-the-countries-involved-in-the-project/inventory-in-the-countries-involved-in-the-project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A5EC8-9CA4-4E67-9625-B3BFF0AB0A6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F8C5AF4A-83F1-4DED-9B0A-84DC022E7711}">
      <dgm:prSet phldrT="[Teksti]"/>
      <dgm:spPr/>
      <dgm:t>
        <a:bodyPr/>
        <a:lstStyle/>
        <a:p>
          <a:r>
            <a:rPr lang="fi-FI" dirty="0"/>
            <a:t>2015</a:t>
          </a:r>
        </a:p>
      </dgm:t>
    </dgm:pt>
    <dgm:pt modelId="{7DB3A548-4EF2-48E9-A1C9-C522E3FE4AA1}" type="parTrans" cxnId="{B85E1312-D7DA-48B6-A480-36725E2BD6DA}">
      <dgm:prSet/>
      <dgm:spPr/>
      <dgm:t>
        <a:bodyPr/>
        <a:lstStyle/>
        <a:p>
          <a:endParaRPr lang="fi-FI"/>
        </a:p>
      </dgm:t>
    </dgm:pt>
    <dgm:pt modelId="{AE89F321-58F4-4C9A-A7E3-4810E923B8CB}" type="sibTrans" cxnId="{B85E1312-D7DA-48B6-A480-36725E2BD6DA}">
      <dgm:prSet/>
      <dgm:spPr/>
      <dgm:t>
        <a:bodyPr/>
        <a:lstStyle/>
        <a:p>
          <a:endParaRPr lang="fi-FI"/>
        </a:p>
      </dgm:t>
    </dgm:pt>
    <dgm:pt modelId="{8D26A0FE-03AB-4D54-A043-7FAB4C736E2C}">
      <dgm:prSet phldrT="[Teksti]"/>
      <dgm:spPr/>
      <dgm:t>
        <a:bodyPr/>
        <a:lstStyle/>
        <a:p>
          <a:r>
            <a:rPr lang="fi-FI" dirty="0"/>
            <a:t>2016</a:t>
          </a:r>
        </a:p>
      </dgm:t>
    </dgm:pt>
    <dgm:pt modelId="{84FBCB9D-B287-4A00-A45A-F4287165E043}" type="parTrans" cxnId="{697DF345-A4C9-4949-AD7F-F274AC76F2F0}">
      <dgm:prSet/>
      <dgm:spPr/>
      <dgm:t>
        <a:bodyPr/>
        <a:lstStyle/>
        <a:p>
          <a:endParaRPr lang="fi-FI"/>
        </a:p>
      </dgm:t>
    </dgm:pt>
    <dgm:pt modelId="{2FF84CED-E06B-4E8A-8FC9-A2EF2DA5CA2D}" type="sibTrans" cxnId="{697DF345-A4C9-4949-AD7F-F274AC76F2F0}">
      <dgm:prSet/>
      <dgm:spPr/>
      <dgm:t>
        <a:bodyPr/>
        <a:lstStyle/>
        <a:p>
          <a:endParaRPr lang="fi-FI"/>
        </a:p>
      </dgm:t>
    </dgm:pt>
    <dgm:pt modelId="{A42A14C3-CC2F-4CA9-8DC6-B0B3A1359E3D}">
      <dgm:prSet phldrT="[Teksti]"/>
      <dgm:spPr/>
      <dgm:t>
        <a:bodyPr/>
        <a:lstStyle/>
        <a:p>
          <a:r>
            <a:rPr lang="fi-FI" dirty="0"/>
            <a:t>2017</a:t>
          </a:r>
        </a:p>
      </dgm:t>
    </dgm:pt>
    <dgm:pt modelId="{921B2F69-AB98-42A9-B394-A145791C25F2}" type="parTrans" cxnId="{725EA730-12AE-4A65-B6DD-AD97793B1EF3}">
      <dgm:prSet/>
      <dgm:spPr/>
      <dgm:t>
        <a:bodyPr/>
        <a:lstStyle/>
        <a:p>
          <a:endParaRPr lang="fi-FI"/>
        </a:p>
      </dgm:t>
    </dgm:pt>
    <dgm:pt modelId="{E1B5B3A9-5442-4C01-A963-BF63ABE05095}" type="sibTrans" cxnId="{725EA730-12AE-4A65-B6DD-AD97793B1EF3}">
      <dgm:prSet/>
      <dgm:spPr/>
      <dgm:t>
        <a:bodyPr/>
        <a:lstStyle/>
        <a:p>
          <a:endParaRPr lang="fi-FI"/>
        </a:p>
      </dgm:t>
    </dgm:pt>
    <dgm:pt modelId="{20A286C3-9871-4319-85DE-BB87BFFE8C30}">
      <dgm:prSet custT="1"/>
      <dgm:spPr/>
      <dgm:t>
        <a:bodyPr/>
        <a:lstStyle/>
        <a:p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first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year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focus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was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on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inventory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What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is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status of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sports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for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children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youth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with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disabilities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in SEDY-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countries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? </a:t>
          </a:r>
        </a:p>
      </dgm:t>
    </dgm:pt>
    <dgm:pt modelId="{47EF316A-8FBB-40A9-A124-1B472231AA00}" type="parTrans" cxnId="{E5F40BCC-C880-4D09-845E-D30A46E85EBC}">
      <dgm:prSet/>
      <dgm:spPr/>
      <dgm:t>
        <a:bodyPr/>
        <a:lstStyle/>
        <a:p>
          <a:endParaRPr lang="fi-FI"/>
        </a:p>
      </dgm:t>
    </dgm:pt>
    <dgm:pt modelId="{B2DC825F-88D8-4BAD-AD60-EB25457F0B47}" type="sibTrans" cxnId="{E5F40BCC-C880-4D09-845E-D30A46E85EBC}">
      <dgm:prSet/>
      <dgm:spPr/>
      <dgm:t>
        <a:bodyPr/>
        <a:lstStyle/>
        <a:p>
          <a:endParaRPr lang="fi-FI"/>
        </a:p>
      </dgm:t>
    </dgm:pt>
    <dgm:pt modelId="{3A824BD1-F638-4CB6-9F90-593929D186ED}">
      <dgm:prSet/>
      <dgm:spPr/>
      <dgm:t>
        <a:bodyPr/>
        <a:lstStyle/>
        <a:p>
          <a:r>
            <a:rPr lang="fi-FI" dirty="0" err="1"/>
            <a:t>Dissemination</a:t>
          </a:r>
          <a:r>
            <a:rPr lang="fi-FI" dirty="0"/>
            <a:t> &amp; </a:t>
          </a:r>
          <a:r>
            <a:rPr lang="fi-FI" dirty="0" err="1"/>
            <a:t>evaluation</a:t>
          </a:r>
          <a:r>
            <a:rPr lang="fi-FI" dirty="0"/>
            <a:t>. </a:t>
          </a:r>
          <a:r>
            <a:rPr lang="fi-FI" dirty="0" err="1"/>
            <a:t>What</a:t>
          </a:r>
          <a:r>
            <a:rPr lang="fi-FI" dirty="0"/>
            <a:t> </a:t>
          </a:r>
          <a:r>
            <a:rPr lang="fi-FI" dirty="0" err="1"/>
            <a:t>did</a:t>
          </a:r>
          <a:r>
            <a:rPr lang="fi-FI" dirty="0"/>
            <a:t> </a:t>
          </a:r>
          <a:r>
            <a:rPr lang="fi-FI" dirty="0" err="1"/>
            <a:t>we</a:t>
          </a:r>
          <a:r>
            <a:rPr lang="fi-FI" dirty="0"/>
            <a:t> </a:t>
          </a:r>
          <a:r>
            <a:rPr lang="fi-FI" dirty="0" err="1"/>
            <a:t>find</a:t>
          </a:r>
          <a:r>
            <a:rPr lang="fi-FI" dirty="0"/>
            <a:t> and </a:t>
          </a:r>
          <a:r>
            <a:rPr lang="fi-FI" dirty="0" err="1"/>
            <a:t>learn</a:t>
          </a:r>
          <a:r>
            <a:rPr lang="fi-FI" dirty="0"/>
            <a:t>? </a:t>
          </a:r>
          <a:r>
            <a:rPr lang="fi-FI" dirty="0" err="1"/>
            <a:t>Final</a:t>
          </a:r>
          <a:r>
            <a:rPr lang="fi-FI" dirty="0"/>
            <a:t> </a:t>
          </a:r>
          <a:r>
            <a:rPr lang="fi-FI" dirty="0" err="1"/>
            <a:t>conference</a:t>
          </a:r>
          <a:r>
            <a:rPr lang="fi-FI" dirty="0"/>
            <a:t> 29.11.2017 Amsterdam.</a:t>
          </a:r>
        </a:p>
      </dgm:t>
    </dgm:pt>
    <dgm:pt modelId="{07786823-F5C2-4AF8-9394-FA00C234BDF7}" type="parTrans" cxnId="{A5277BDB-6FF8-4309-98E3-D98AEFC50A7D}">
      <dgm:prSet/>
      <dgm:spPr/>
      <dgm:t>
        <a:bodyPr/>
        <a:lstStyle/>
        <a:p>
          <a:endParaRPr lang="fi-FI"/>
        </a:p>
      </dgm:t>
    </dgm:pt>
    <dgm:pt modelId="{B64A1B2F-D60E-409D-A2D3-3712B0B842F6}" type="sibTrans" cxnId="{A5277BDB-6FF8-4309-98E3-D98AEFC50A7D}">
      <dgm:prSet/>
      <dgm:spPr/>
      <dgm:t>
        <a:bodyPr/>
        <a:lstStyle/>
        <a:p>
          <a:endParaRPr lang="fi-FI"/>
        </a:p>
      </dgm:t>
    </dgm:pt>
    <dgm:pt modelId="{F765F530-7241-4115-8D10-15EFEF827690}">
      <dgm:prSet custT="1"/>
      <dgm:spPr/>
      <dgm:t>
        <a:bodyPr/>
        <a:lstStyle/>
        <a:p>
          <a:endParaRPr lang="fi-FI" sz="1000" kern="1200" dirty="0"/>
        </a:p>
      </dgm:t>
    </dgm:pt>
    <dgm:pt modelId="{6A8D745D-FA40-40BE-824F-8BFB98C6FAB8}" type="parTrans" cxnId="{E32CBD21-A734-4C89-BD30-4381E6C6B4C1}">
      <dgm:prSet/>
      <dgm:spPr/>
      <dgm:t>
        <a:bodyPr/>
        <a:lstStyle/>
        <a:p>
          <a:endParaRPr lang="fi-FI"/>
        </a:p>
      </dgm:t>
    </dgm:pt>
    <dgm:pt modelId="{064CD731-55F8-4590-87D9-8F206684AC48}" type="sibTrans" cxnId="{E32CBD21-A734-4C89-BD30-4381E6C6B4C1}">
      <dgm:prSet/>
      <dgm:spPr/>
      <dgm:t>
        <a:bodyPr/>
        <a:lstStyle/>
        <a:p>
          <a:endParaRPr lang="fi-FI"/>
        </a:p>
      </dgm:t>
    </dgm:pt>
    <dgm:pt modelId="{E6220A3B-DF39-4BFA-B1D5-3D62744FAEED}">
      <dgm:prSet custT="1"/>
      <dgm:spPr/>
      <dgm:t>
        <a:bodyPr/>
        <a:lstStyle/>
        <a:p>
          <a:r>
            <a:rPr lang="fi-FI" sz="1000" kern="1200" dirty="0">
              <a:hlinkClick xmlns:r="http://schemas.openxmlformats.org/officeDocument/2006/relationships" r:id="rId1"/>
            </a:rPr>
            <a:t>http://www.hva.nl/kc-bsv/gedeelde-content/contentgroep/sedy-project/results/inventory-in-the-countries-involved-in-the-project/inventory-in-the-countries-involved-in-the-project.html</a:t>
          </a:r>
          <a:r>
            <a:rPr lang="fi-FI" sz="1000" kern="1200" dirty="0"/>
            <a:t> </a:t>
          </a:r>
        </a:p>
      </dgm:t>
    </dgm:pt>
    <dgm:pt modelId="{D1C928B6-BA07-410E-B4FB-96D63E91428B}" type="parTrans" cxnId="{E97F1F30-D76D-46C0-849A-E81F9CDE3A75}">
      <dgm:prSet/>
      <dgm:spPr/>
      <dgm:t>
        <a:bodyPr/>
        <a:lstStyle/>
        <a:p>
          <a:endParaRPr lang="fi-FI"/>
        </a:p>
      </dgm:t>
    </dgm:pt>
    <dgm:pt modelId="{3C34B936-F647-420F-9FB4-EF69C536713F}" type="sibTrans" cxnId="{E97F1F30-D76D-46C0-849A-E81F9CDE3A75}">
      <dgm:prSet/>
      <dgm:spPr/>
      <dgm:t>
        <a:bodyPr/>
        <a:lstStyle/>
        <a:p>
          <a:endParaRPr lang="fi-FI"/>
        </a:p>
      </dgm:t>
    </dgm:pt>
    <dgm:pt modelId="{535AF915-4D35-4B11-86F0-AEAEDD0A19C9}">
      <dgm:prSet custT="1"/>
      <dgm:spPr/>
      <dgm:t>
        <a:bodyPr/>
        <a:lstStyle/>
        <a:p>
          <a:r>
            <a:rPr lang="fi-FI" sz="1900" kern="1200" dirty="0"/>
            <a:t>In </a:t>
          </a:r>
          <a:r>
            <a:rPr lang="fi-FI" sz="1900" kern="1200" dirty="0" err="1"/>
            <a:t>the</a:t>
          </a:r>
          <a:r>
            <a:rPr lang="fi-FI" sz="1900" kern="1200" dirty="0"/>
            <a:t> </a:t>
          </a:r>
          <a:r>
            <a:rPr lang="fi-FI" sz="1900" kern="1200" dirty="0" err="1"/>
            <a:t>second</a:t>
          </a:r>
          <a:r>
            <a:rPr lang="fi-FI" sz="1900" kern="1200" dirty="0"/>
            <a:t> </a:t>
          </a:r>
          <a:r>
            <a:rPr lang="fi-FI" sz="1900" kern="1200" dirty="0" err="1"/>
            <a:t>year</a:t>
          </a:r>
          <a:r>
            <a:rPr lang="fi-FI" sz="1900" kern="1200" dirty="0"/>
            <a:t> </a:t>
          </a:r>
          <a:r>
            <a:rPr lang="fi-FI" sz="1900" kern="1200" dirty="0" err="1"/>
            <a:t>focus</a:t>
          </a:r>
          <a:r>
            <a:rPr lang="fi-FI" sz="1900" kern="1200" dirty="0"/>
            <a:t> </a:t>
          </a:r>
          <a:r>
            <a:rPr lang="fi-FI" sz="1900" kern="1200" dirty="0" err="1"/>
            <a:t>was</a:t>
          </a:r>
          <a:r>
            <a:rPr lang="fi-FI" sz="1900" kern="1200" dirty="0"/>
            <a:t> on </a:t>
          </a:r>
          <a:r>
            <a:rPr lang="fi-FI" sz="1900" kern="1200" dirty="0" err="1"/>
            <a:t>developing</a:t>
          </a:r>
          <a:r>
            <a:rPr lang="fi-FI" sz="1900" kern="1200" dirty="0"/>
            <a:t> </a:t>
          </a:r>
          <a:r>
            <a:rPr lang="fi-FI" sz="19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Valtti/PAPAI-</a:t>
          </a:r>
          <a:r>
            <a:rPr lang="fi-FI" sz="1900" b="1" kern="1200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pilot</a:t>
          </a:r>
          <a:r>
            <a:rPr lang="fi-FI" sz="19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in Finland </a:t>
          </a:r>
          <a:r>
            <a:rPr lang="fi-FI" sz="19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and YST Focus on me -</a:t>
          </a:r>
          <a:r>
            <a:rPr lang="fi-FI" sz="1900" b="0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pilot</a:t>
          </a:r>
          <a:r>
            <a:rPr lang="fi-FI" sz="19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in UK.</a:t>
          </a:r>
        </a:p>
      </dgm:t>
    </dgm:pt>
    <dgm:pt modelId="{356FD2F9-A945-4FE2-B21C-B56E58C57E65}" type="sibTrans" cxnId="{939F96B9-19BA-4D06-B928-6CF480D8DAC7}">
      <dgm:prSet/>
      <dgm:spPr/>
      <dgm:t>
        <a:bodyPr/>
        <a:lstStyle/>
        <a:p>
          <a:endParaRPr lang="fi-FI"/>
        </a:p>
      </dgm:t>
    </dgm:pt>
    <dgm:pt modelId="{F52A18D5-6917-4362-AD23-BF44A488D2FE}" type="parTrans" cxnId="{939F96B9-19BA-4D06-B928-6CF480D8DAC7}">
      <dgm:prSet/>
      <dgm:spPr/>
      <dgm:t>
        <a:bodyPr/>
        <a:lstStyle/>
        <a:p>
          <a:endParaRPr lang="fi-FI"/>
        </a:p>
      </dgm:t>
    </dgm:pt>
    <dgm:pt modelId="{650B55E8-9414-45F8-A9C7-4A5B8890F590}">
      <dgm:prSet custT="1"/>
      <dgm:spPr/>
      <dgm:t>
        <a:bodyPr/>
        <a:lstStyle/>
        <a:p>
          <a:r>
            <a:rPr lang="fi-FI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2"/>
            </a:rPr>
            <a:t>http://www.hva.nl/kc-bsv/gedeelde-content/contentgroep/sedy-project/results/development-of-pilots/development-of-pilots.html</a:t>
          </a:r>
          <a:r>
            <a:rPr lang="fi-FI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F5895E13-A5AC-4B8E-83BE-A853E33A5819}" type="sibTrans" cxnId="{8E91E328-3A78-4288-91F6-EA74D083DB3D}">
      <dgm:prSet/>
      <dgm:spPr/>
      <dgm:t>
        <a:bodyPr/>
        <a:lstStyle/>
        <a:p>
          <a:endParaRPr lang="fi-FI"/>
        </a:p>
      </dgm:t>
    </dgm:pt>
    <dgm:pt modelId="{70A467B1-FD93-4643-9B72-B6EB81D099F2}" type="parTrans" cxnId="{8E91E328-3A78-4288-91F6-EA74D083DB3D}">
      <dgm:prSet/>
      <dgm:spPr/>
      <dgm:t>
        <a:bodyPr/>
        <a:lstStyle/>
        <a:p>
          <a:endParaRPr lang="fi-FI"/>
        </a:p>
      </dgm:t>
    </dgm:pt>
    <dgm:pt modelId="{E150E970-1A27-48C0-9F3B-A3A4FF0CD192}" type="pres">
      <dgm:prSet presAssocID="{FB2A5EC8-9CA4-4E67-9625-B3BFF0AB0A61}" presName="linear" presStyleCnt="0">
        <dgm:presLayoutVars>
          <dgm:dir/>
          <dgm:animLvl val="lvl"/>
          <dgm:resizeHandles val="exact"/>
        </dgm:presLayoutVars>
      </dgm:prSet>
      <dgm:spPr/>
    </dgm:pt>
    <dgm:pt modelId="{ED7EE8B0-7B33-483F-92A6-C1E3FC5600C9}" type="pres">
      <dgm:prSet presAssocID="{F8C5AF4A-83F1-4DED-9B0A-84DC022E7711}" presName="parentLin" presStyleCnt="0"/>
      <dgm:spPr/>
    </dgm:pt>
    <dgm:pt modelId="{F72418EE-9C79-4BE2-959C-6A2BA4A68E3F}" type="pres">
      <dgm:prSet presAssocID="{F8C5AF4A-83F1-4DED-9B0A-84DC022E7711}" presName="parentLeftMargin" presStyleLbl="node1" presStyleIdx="0" presStyleCnt="3"/>
      <dgm:spPr/>
    </dgm:pt>
    <dgm:pt modelId="{463588B6-059B-4FF4-944D-B16D1B70028C}" type="pres">
      <dgm:prSet presAssocID="{F8C5AF4A-83F1-4DED-9B0A-84DC022E7711}" presName="parentText" presStyleLbl="node1" presStyleIdx="0" presStyleCnt="3" custScaleX="28336" custScaleY="129015">
        <dgm:presLayoutVars>
          <dgm:chMax val="0"/>
          <dgm:bulletEnabled val="1"/>
        </dgm:presLayoutVars>
      </dgm:prSet>
      <dgm:spPr/>
    </dgm:pt>
    <dgm:pt modelId="{5F11906A-F7ED-4097-AC2D-28FBA6BF65CB}" type="pres">
      <dgm:prSet presAssocID="{F8C5AF4A-83F1-4DED-9B0A-84DC022E7711}" presName="negativeSpace" presStyleCnt="0"/>
      <dgm:spPr/>
    </dgm:pt>
    <dgm:pt modelId="{80B7CB92-C796-4BC7-81DB-4A3E8CE7DA81}" type="pres">
      <dgm:prSet presAssocID="{F8C5AF4A-83F1-4DED-9B0A-84DC022E7711}" presName="childText" presStyleLbl="conFgAcc1" presStyleIdx="0" presStyleCnt="3">
        <dgm:presLayoutVars>
          <dgm:bulletEnabled val="1"/>
        </dgm:presLayoutVars>
      </dgm:prSet>
      <dgm:spPr/>
    </dgm:pt>
    <dgm:pt modelId="{2E846162-C81E-4B54-A35F-00AF88EC592E}" type="pres">
      <dgm:prSet presAssocID="{AE89F321-58F4-4C9A-A7E3-4810E923B8CB}" presName="spaceBetweenRectangles" presStyleCnt="0"/>
      <dgm:spPr/>
    </dgm:pt>
    <dgm:pt modelId="{39B3F7D8-C5AF-4EF1-9A82-9DB924A5E481}" type="pres">
      <dgm:prSet presAssocID="{8D26A0FE-03AB-4D54-A043-7FAB4C736E2C}" presName="parentLin" presStyleCnt="0"/>
      <dgm:spPr/>
    </dgm:pt>
    <dgm:pt modelId="{21A5E867-CF1A-4EED-917D-ABAB87324E52}" type="pres">
      <dgm:prSet presAssocID="{8D26A0FE-03AB-4D54-A043-7FAB4C736E2C}" presName="parentLeftMargin" presStyleLbl="node1" presStyleIdx="0" presStyleCnt="3"/>
      <dgm:spPr/>
    </dgm:pt>
    <dgm:pt modelId="{46B266C3-6F2F-40E7-81D6-B70C008A2720}" type="pres">
      <dgm:prSet presAssocID="{8D26A0FE-03AB-4D54-A043-7FAB4C736E2C}" presName="parentText" presStyleLbl="node1" presStyleIdx="1" presStyleCnt="3" custScaleX="29041" custScaleY="130733">
        <dgm:presLayoutVars>
          <dgm:chMax val="0"/>
          <dgm:bulletEnabled val="1"/>
        </dgm:presLayoutVars>
      </dgm:prSet>
      <dgm:spPr/>
    </dgm:pt>
    <dgm:pt modelId="{8253929F-5487-4DCC-8EB2-D4046B3D58AD}" type="pres">
      <dgm:prSet presAssocID="{8D26A0FE-03AB-4D54-A043-7FAB4C736E2C}" presName="negativeSpace" presStyleCnt="0"/>
      <dgm:spPr/>
    </dgm:pt>
    <dgm:pt modelId="{669C4475-4F70-43AA-A156-7282E21A1174}" type="pres">
      <dgm:prSet presAssocID="{8D26A0FE-03AB-4D54-A043-7FAB4C736E2C}" presName="childText" presStyleLbl="conFgAcc1" presStyleIdx="1" presStyleCnt="3">
        <dgm:presLayoutVars>
          <dgm:bulletEnabled val="1"/>
        </dgm:presLayoutVars>
      </dgm:prSet>
      <dgm:spPr/>
    </dgm:pt>
    <dgm:pt modelId="{7C6CD2BE-6DA0-424D-9A4B-952F7268F32F}" type="pres">
      <dgm:prSet presAssocID="{2FF84CED-E06B-4E8A-8FC9-A2EF2DA5CA2D}" presName="spaceBetweenRectangles" presStyleCnt="0"/>
      <dgm:spPr/>
    </dgm:pt>
    <dgm:pt modelId="{52ECBF88-9BE0-4684-8FD7-01F43994FF9A}" type="pres">
      <dgm:prSet presAssocID="{A42A14C3-CC2F-4CA9-8DC6-B0B3A1359E3D}" presName="parentLin" presStyleCnt="0"/>
      <dgm:spPr/>
    </dgm:pt>
    <dgm:pt modelId="{185EEB6B-07E1-42EC-9754-50113F2465F7}" type="pres">
      <dgm:prSet presAssocID="{A42A14C3-CC2F-4CA9-8DC6-B0B3A1359E3D}" presName="parentLeftMargin" presStyleLbl="node1" presStyleIdx="1" presStyleCnt="3"/>
      <dgm:spPr/>
    </dgm:pt>
    <dgm:pt modelId="{D20E5FF3-DC3C-40A0-886D-21A47E03D747}" type="pres">
      <dgm:prSet presAssocID="{A42A14C3-CC2F-4CA9-8DC6-B0B3A1359E3D}" presName="parentText" presStyleLbl="node1" presStyleIdx="2" presStyleCnt="3" custScaleX="29512" custScaleY="121259">
        <dgm:presLayoutVars>
          <dgm:chMax val="0"/>
          <dgm:bulletEnabled val="1"/>
        </dgm:presLayoutVars>
      </dgm:prSet>
      <dgm:spPr/>
    </dgm:pt>
    <dgm:pt modelId="{ED548EFA-2732-413F-B7AD-A5D9DA6344DA}" type="pres">
      <dgm:prSet presAssocID="{A42A14C3-CC2F-4CA9-8DC6-B0B3A1359E3D}" presName="negativeSpace" presStyleCnt="0"/>
      <dgm:spPr/>
    </dgm:pt>
    <dgm:pt modelId="{633150E9-2FBC-4058-AE56-C175FD06A755}" type="pres">
      <dgm:prSet presAssocID="{A42A14C3-CC2F-4CA9-8DC6-B0B3A1359E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5E1312-D7DA-48B6-A480-36725E2BD6DA}" srcId="{FB2A5EC8-9CA4-4E67-9625-B3BFF0AB0A61}" destId="{F8C5AF4A-83F1-4DED-9B0A-84DC022E7711}" srcOrd="0" destOrd="0" parTransId="{7DB3A548-4EF2-48E9-A1C9-C522E3FE4AA1}" sibTransId="{AE89F321-58F4-4C9A-A7E3-4810E923B8CB}"/>
    <dgm:cxn modelId="{E32CBD21-A734-4C89-BD30-4381E6C6B4C1}" srcId="{F8C5AF4A-83F1-4DED-9B0A-84DC022E7711}" destId="{F765F530-7241-4115-8D10-15EFEF827690}" srcOrd="2" destOrd="0" parTransId="{6A8D745D-FA40-40BE-824F-8BFB98C6FAB8}" sibTransId="{064CD731-55F8-4590-87D9-8F206684AC48}"/>
    <dgm:cxn modelId="{02EF6122-FDBB-4208-8F9D-5BD3E17819A1}" type="presOf" srcId="{E6220A3B-DF39-4BFA-B1D5-3D62744FAEED}" destId="{80B7CB92-C796-4BC7-81DB-4A3E8CE7DA81}" srcOrd="0" destOrd="1" presId="urn:microsoft.com/office/officeart/2005/8/layout/list1"/>
    <dgm:cxn modelId="{63D72127-6F28-4E86-8CAB-B78035074BD6}" type="presOf" srcId="{FB2A5EC8-9CA4-4E67-9625-B3BFF0AB0A61}" destId="{E150E970-1A27-48C0-9F3B-A3A4FF0CD192}" srcOrd="0" destOrd="0" presId="urn:microsoft.com/office/officeart/2005/8/layout/list1"/>
    <dgm:cxn modelId="{8E91E328-3A78-4288-91F6-EA74D083DB3D}" srcId="{8D26A0FE-03AB-4D54-A043-7FAB4C736E2C}" destId="{650B55E8-9414-45F8-A9C7-4A5B8890F590}" srcOrd="1" destOrd="0" parTransId="{70A467B1-FD93-4643-9B72-B6EB81D099F2}" sibTransId="{F5895E13-A5AC-4B8E-83BE-A853E33A5819}"/>
    <dgm:cxn modelId="{B87F302E-2781-4EB6-910E-547DEE4AF116}" type="presOf" srcId="{F8C5AF4A-83F1-4DED-9B0A-84DC022E7711}" destId="{463588B6-059B-4FF4-944D-B16D1B70028C}" srcOrd="1" destOrd="0" presId="urn:microsoft.com/office/officeart/2005/8/layout/list1"/>
    <dgm:cxn modelId="{E97F1F30-D76D-46C0-849A-E81F9CDE3A75}" srcId="{F8C5AF4A-83F1-4DED-9B0A-84DC022E7711}" destId="{E6220A3B-DF39-4BFA-B1D5-3D62744FAEED}" srcOrd="1" destOrd="0" parTransId="{D1C928B6-BA07-410E-B4FB-96D63E91428B}" sibTransId="{3C34B936-F647-420F-9FB4-EF69C536713F}"/>
    <dgm:cxn modelId="{725EA730-12AE-4A65-B6DD-AD97793B1EF3}" srcId="{FB2A5EC8-9CA4-4E67-9625-B3BFF0AB0A61}" destId="{A42A14C3-CC2F-4CA9-8DC6-B0B3A1359E3D}" srcOrd="2" destOrd="0" parTransId="{921B2F69-AB98-42A9-B394-A145791C25F2}" sibTransId="{E1B5B3A9-5442-4C01-A963-BF63ABE05095}"/>
    <dgm:cxn modelId="{A4960332-05D8-4E37-952B-1E590091997D}" type="presOf" srcId="{F8C5AF4A-83F1-4DED-9B0A-84DC022E7711}" destId="{F72418EE-9C79-4BE2-959C-6A2BA4A68E3F}" srcOrd="0" destOrd="0" presId="urn:microsoft.com/office/officeart/2005/8/layout/list1"/>
    <dgm:cxn modelId="{7A91EE37-142E-46C4-A4AD-7CC95C5FF7DC}" type="presOf" srcId="{8D26A0FE-03AB-4D54-A043-7FAB4C736E2C}" destId="{46B266C3-6F2F-40E7-81D6-B70C008A2720}" srcOrd="1" destOrd="0" presId="urn:microsoft.com/office/officeart/2005/8/layout/list1"/>
    <dgm:cxn modelId="{DC7EF841-6511-4945-8EE1-5E86394709F6}" type="presOf" srcId="{A42A14C3-CC2F-4CA9-8DC6-B0B3A1359E3D}" destId="{D20E5FF3-DC3C-40A0-886D-21A47E03D747}" srcOrd="1" destOrd="0" presId="urn:microsoft.com/office/officeart/2005/8/layout/list1"/>
    <dgm:cxn modelId="{697DF345-A4C9-4949-AD7F-F274AC76F2F0}" srcId="{FB2A5EC8-9CA4-4E67-9625-B3BFF0AB0A61}" destId="{8D26A0FE-03AB-4D54-A043-7FAB4C736E2C}" srcOrd="1" destOrd="0" parTransId="{84FBCB9D-B287-4A00-A45A-F4287165E043}" sibTransId="{2FF84CED-E06B-4E8A-8FC9-A2EF2DA5CA2D}"/>
    <dgm:cxn modelId="{823B6B81-220A-441F-846B-6BC08E52AA49}" type="presOf" srcId="{535AF915-4D35-4B11-86F0-AEAEDD0A19C9}" destId="{669C4475-4F70-43AA-A156-7282E21A1174}" srcOrd="0" destOrd="0" presId="urn:microsoft.com/office/officeart/2005/8/layout/list1"/>
    <dgm:cxn modelId="{09035585-51AF-4F19-8D14-7DA42F86BDAE}" type="presOf" srcId="{A42A14C3-CC2F-4CA9-8DC6-B0B3A1359E3D}" destId="{185EEB6B-07E1-42EC-9754-50113F2465F7}" srcOrd="0" destOrd="0" presId="urn:microsoft.com/office/officeart/2005/8/layout/list1"/>
    <dgm:cxn modelId="{5B25F2A8-BFF6-41B9-AD5A-4B2F3086FFF0}" type="presOf" srcId="{8D26A0FE-03AB-4D54-A043-7FAB4C736E2C}" destId="{21A5E867-CF1A-4EED-917D-ABAB87324E52}" srcOrd="0" destOrd="0" presId="urn:microsoft.com/office/officeart/2005/8/layout/list1"/>
    <dgm:cxn modelId="{939F96B9-19BA-4D06-B928-6CF480D8DAC7}" srcId="{8D26A0FE-03AB-4D54-A043-7FAB4C736E2C}" destId="{535AF915-4D35-4B11-86F0-AEAEDD0A19C9}" srcOrd="0" destOrd="0" parTransId="{F52A18D5-6917-4362-AD23-BF44A488D2FE}" sibTransId="{356FD2F9-A945-4FE2-B21C-B56E58C57E65}"/>
    <dgm:cxn modelId="{03E469C1-B384-48B6-94B3-C839B2244A87}" type="presOf" srcId="{3A824BD1-F638-4CB6-9F90-593929D186ED}" destId="{633150E9-2FBC-4058-AE56-C175FD06A755}" srcOrd="0" destOrd="0" presId="urn:microsoft.com/office/officeart/2005/8/layout/list1"/>
    <dgm:cxn modelId="{29C0E9C8-0CA3-471C-9174-20CDF36CB887}" type="presOf" srcId="{20A286C3-9871-4319-85DE-BB87BFFE8C30}" destId="{80B7CB92-C796-4BC7-81DB-4A3E8CE7DA81}" srcOrd="0" destOrd="0" presId="urn:microsoft.com/office/officeart/2005/8/layout/list1"/>
    <dgm:cxn modelId="{1D9F43CA-7DE8-4418-B744-4100FD52320A}" type="presOf" srcId="{F765F530-7241-4115-8D10-15EFEF827690}" destId="{80B7CB92-C796-4BC7-81DB-4A3E8CE7DA81}" srcOrd="0" destOrd="2" presId="urn:microsoft.com/office/officeart/2005/8/layout/list1"/>
    <dgm:cxn modelId="{F9C5BBCB-D1DA-4559-BAC1-3C0BE4865823}" type="presOf" srcId="{650B55E8-9414-45F8-A9C7-4A5B8890F590}" destId="{669C4475-4F70-43AA-A156-7282E21A1174}" srcOrd="0" destOrd="1" presId="urn:microsoft.com/office/officeart/2005/8/layout/list1"/>
    <dgm:cxn modelId="{E5F40BCC-C880-4D09-845E-D30A46E85EBC}" srcId="{F8C5AF4A-83F1-4DED-9B0A-84DC022E7711}" destId="{20A286C3-9871-4319-85DE-BB87BFFE8C30}" srcOrd="0" destOrd="0" parTransId="{47EF316A-8FBB-40A9-A124-1B472231AA00}" sibTransId="{B2DC825F-88D8-4BAD-AD60-EB25457F0B47}"/>
    <dgm:cxn modelId="{A5277BDB-6FF8-4309-98E3-D98AEFC50A7D}" srcId="{A42A14C3-CC2F-4CA9-8DC6-B0B3A1359E3D}" destId="{3A824BD1-F638-4CB6-9F90-593929D186ED}" srcOrd="0" destOrd="0" parTransId="{07786823-F5C2-4AF8-9394-FA00C234BDF7}" sibTransId="{B64A1B2F-D60E-409D-A2D3-3712B0B842F6}"/>
    <dgm:cxn modelId="{9069CFAE-9F76-4727-9E98-73DA884431E7}" type="presParOf" srcId="{E150E970-1A27-48C0-9F3B-A3A4FF0CD192}" destId="{ED7EE8B0-7B33-483F-92A6-C1E3FC5600C9}" srcOrd="0" destOrd="0" presId="urn:microsoft.com/office/officeart/2005/8/layout/list1"/>
    <dgm:cxn modelId="{DCFB4429-2D07-4BC2-9F9E-42FE4063EE24}" type="presParOf" srcId="{ED7EE8B0-7B33-483F-92A6-C1E3FC5600C9}" destId="{F72418EE-9C79-4BE2-959C-6A2BA4A68E3F}" srcOrd="0" destOrd="0" presId="urn:microsoft.com/office/officeart/2005/8/layout/list1"/>
    <dgm:cxn modelId="{7398997E-06C1-4525-AF62-77914B6DB212}" type="presParOf" srcId="{ED7EE8B0-7B33-483F-92A6-C1E3FC5600C9}" destId="{463588B6-059B-4FF4-944D-B16D1B70028C}" srcOrd="1" destOrd="0" presId="urn:microsoft.com/office/officeart/2005/8/layout/list1"/>
    <dgm:cxn modelId="{E15A22DA-E645-4CBC-8CC5-719D097D7D7F}" type="presParOf" srcId="{E150E970-1A27-48C0-9F3B-A3A4FF0CD192}" destId="{5F11906A-F7ED-4097-AC2D-28FBA6BF65CB}" srcOrd="1" destOrd="0" presId="urn:microsoft.com/office/officeart/2005/8/layout/list1"/>
    <dgm:cxn modelId="{FB619123-B82D-4574-90CF-5BA3C4892B1A}" type="presParOf" srcId="{E150E970-1A27-48C0-9F3B-A3A4FF0CD192}" destId="{80B7CB92-C796-4BC7-81DB-4A3E8CE7DA81}" srcOrd="2" destOrd="0" presId="urn:microsoft.com/office/officeart/2005/8/layout/list1"/>
    <dgm:cxn modelId="{04EB7CA3-E30D-408B-B0F3-F231A39005C8}" type="presParOf" srcId="{E150E970-1A27-48C0-9F3B-A3A4FF0CD192}" destId="{2E846162-C81E-4B54-A35F-00AF88EC592E}" srcOrd="3" destOrd="0" presId="urn:microsoft.com/office/officeart/2005/8/layout/list1"/>
    <dgm:cxn modelId="{10C85A9F-4290-464F-A9D8-0320E2B14D9B}" type="presParOf" srcId="{E150E970-1A27-48C0-9F3B-A3A4FF0CD192}" destId="{39B3F7D8-C5AF-4EF1-9A82-9DB924A5E481}" srcOrd="4" destOrd="0" presId="urn:microsoft.com/office/officeart/2005/8/layout/list1"/>
    <dgm:cxn modelId="{18ECE43D-DD09-4D6A-A8B6-70B2CFD37E8A}" type="presParOf" srcId="{39B3F7D8-C5AF-4EF1-9A82-9DB924A5E481}" destId="{21A5E867-CF1A-4EED-917D-ABAB87324E52}" srcOrd="0" destOrd="0" presId="urn:microsoft.com/office/officeart/2005/8/layout/list1"/>
    <dgm:cxn modelId="{11BEA258-CF67-4C9D-8C92-6F45BF41A412}" type="presParOf" srcId="{39B3F7D8-C5AF-4EF1-9A82-9DB924A5E481}" destId="{46B266C3-6F2F-40E7-81D6-B70C008A2720}" srcOrd="1" destOrd="0" presId="urn:microsoft.com/office/officeart/2005/8/layout/list1"/>
    <dgm:cxn modelId="{F1E7F5B6-AB92-43C4-B071-63CB71B773AC}" type="presParOf" srcId="{E150E970-1A27-48C0-9F3B-A3A4FF0CD192}" destId="{8253929F-5487-4DCC-8EB2-D4046B3D58AD}" srcOrd="5" destOrd="0" presId="urn:microsoft.com/office/officeart/2005/8/layout/list1"/>
    <dgm:cxn modelId="{99192DC0-4C02-4D5C-883A-04F483CE191E}" type="presParOf" srcId="{E150E970-1A27-48C0-9F3B-A3A4FF0CD192}" destId="{669C4475-4F70-43AA-A156-7282E21A1174}" srcOrd="6" destOrd="0" presId="urn:microsoft.com/office/officeart/2005/8/layout/list1"/>
    <dgm:cxn modelId="{5300E742-12A3-4AF7-9EB4-BBDE064217B3}" type="presParOf" srcId="{E150E970-1A27-48C0-9F3B-A3A4FF0CD192}" destId="{7C6CD2BE-6DA0-424D-9A4B-952F7268F32F}" srcOrd="7" destOrd="0" presId="urn:microsoft.com/office/officeart/2005/8/layout/list1"/>
    <dgm:cxn modelId="{5DBE1526-82C4-4F50-B782-BECF426485FF}" type="presParOf" srcId="{E150E970-1A27-48C0-9F3B-A3A4FF0CD192}" destId="{52ECBF88-9BE0-4684-8FD7-01F43994FF9A}" srcOrd="8" destOrd="0" presId="urn:microsoft.com/office/officeart/2005/8/layout/list1"/>
    <dgm:cxn modelId="{BBCDC280-9D39-4427-8C75-ED8195E0AA15}" type="presParOf" srcId="{52ECBF88-9BE0-4684-8FD7-01F43994FF9A}" destId="{185EEB6B-07E1-42EC-9754-50113F2465F7}" srcOrd="0" destOrd="0" presId="urn:microsoft.com/office/officeart/2005/8/layout/list1"/>
    <dgm:cxn modelId="{3E6AAB10-BB78-4560-88A8-43126D8339BA}" type="presParOf" srcId="{52ECBF88-9BE0-4684-8FD7-01F43994FF9A}" destId="{D20E5FF3-DC3C-40A0-886D-21A47E03D747}" srcOrd="1" destOrd="0" presId="urn:microsoft.com/office/officeart/2005/8/layout/list1"/>
    <dgm:cxn modelId="{2B702181-9301-4311-9B33-3299D7C7AFEE}" type="presParOf" srcId="{E150E970-1A27-48C0-9F3B-A3A4FF0CD192}" destId="{ED548EFA-2732-413F-B7AD-A5D9DA6344DA}" srcOrd="9" destOrd="0" presId="urn:microsoft.com/office/officeart/2005/8/layout/list1"/>
    <dgm:cxn modelId="{F6C10112-55C1-4B10-A326-D6A614989153}" type="presParOf" srcId="{E150E970-1A27-48C0-9F3B-A3A4FF0CD192}" destId="{633150E9-2FBC-4058-AE56-C175FD06A7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B2DF7-D897-4B95-9607-3C826DAAD962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F1355D0C-0CD4-4D6A-A1D2-2E591344B9CB}">
      <dgm:prSet phldrT="[Teksti]" custT="1"/>
      <dgm:spPr/>
      <dgm:t>
        <a:bodyPr/>
        <a:lstStyle/>
        <a:p>
          <a:r>
            <a:rPr lang="fi-FI" sz="2800" dirty="0"/>
            <a:t>3. </a:t>
          </a:r>
          <a:r>
            <a:rPr lang="fi-FI" sz="2800" dirty="0" err="1"/>
            <a:t>First</a:t>
          </a:r>
          <a:r>
            <a:rPr lang="fi-FI" sz="2800" dirty="0"/>
            <a:t> </a:t>
          </a:r>
          <a:r>
            <a:rPr lang="fi-FI" sz="2800" dirty="0" err="1"/>
            <a:t>contact</a:t>
          </a:r>
          <a:r>
            <a:rPr lang="fi-FI" sz="2800" dirty="0"/>
            <a:t> and </a:t>
          </a:r>
          <a:r>
            <a:rPr lang="fi-FI" sz="2800" dirty="0" err="1"/>
            <a:t>interview</a:t>
          </a:r>
          <a:endParaRPr lang="fi-FI" sz="2800" dirty="0"/>
        </a:p>
      </dgm:t>
    </dgm:pt>
    <dgm:pt modelId="{4E28303A-A861-4AE7-B35D-A462D2009552}" type="parTrans" cxnId="{4AEA5567-9E70-44B6-B54E-3C38B8F0BA99}">
      <dgm:prSet/>
      <dgm:spPr/>
      <dgm:t>
        <a:bodyPr/>
        <a:lstStyle/>
        <a:p>
          <a:endParaRPr lang="fi-FI"/>
        </a:p>
      </dgm:t>
    </dgm:pt>
    <dgm:pt modelId="{AE1079EF-160F-4FD5-ACA5-82D04C603795}" type="sibTrans" cxnId="{4AEA5567-9E70-44B6-B54E-3C38B8F0BA99}">
      <dgm:prSet/>
      <dgm:spPr/>
      <dgm:t>
        <a:bodyPr/>
        <a:lstStyle/>
        <a:p>
          <a:endParaRPr lang="fi-FI"/>
        </a:p>
      </dgm:t>
    </dgm:pt>
    <dgm:pt modelId="{39896285-8605-446A-BA15-74DECE7BC954}">
      <dgm:prSet phldrT="[Teksti]" custT="1"/>
      <dgm:spPr/>
      <dgm:t>
        <a:bodyPr/>
        <a:lstStyle/>
        <a:p>
          <a:r>
            <a:rPr lang="fi-FI" sz="2800" dirty="0"/>
            <a:t>4. Hobby-</a:t>
          </a:r>
          <a:r>
            <a:rPr lang="fi-FI" sz="2800" dirty="0" err="1"/>
            <a:t>try</a:t>
          </a:r>
          <a:r>
            <a:rPr lang="fi-FI" sz="2800" dirty="0"/>
            <a:t>-out-</a:t>
          </a:r>
          <a:r>
            <a:rPr lang="fi-FI" sz="2800" dirty="0" err="1"/>
            <a:t>plan</a:t>
          </a:r>
          <a:endParaRPr lang="fi-FI" sz="2800" dirty="0"/>
        </a:p>
      </dgm:t>
    </dgm:pt>
    <dgm:pt modelId="{DD465C2D-F1B8-45EF-8066-1FB4A9393113}" type="parTrans" cxnId="{412A50DD-876F-4F51-AAF8-E1A4D14B862F}">
      <dgm:prSet/>
      <dgm:spPr/>
      <dgm:t>
        <a:bodyPr/>
        <a:lstStyle/>
        <a:p>
          <a:endParaRPr lang="fi-FI"/>
        </a:p>
      </dgm:t>
    </dgm:pt>
    <dgm:pt modelId="{C27ADE88-AB8C-412C-A5BC-0AE2583038D9}" type="sibTrans" cxnId="{412A50DD-876F-4F51-AAF8-E1A4D14B862F}">
      <dgm:prSet/>
      <dgm:spPr/>
      <dgm:t>
        <a:bodyPr/>
        <a:lstStyle/>
        <a:p>
          <a:endParaRPr lang="fi-FI"/>
        </a:p>
      </dgm:t>
    </dgm:pt>
    <dgm:pt modelId="{FB4D3EB8-4A16-411F-BEFE-7A560798B67A}">
      <dgm:prSet custT="1"/>
      <dgm:spPr/>
      <dgm:t>
        <a:bodyPr/>
        <a:lstStyle/>
        <a:p>
          <a:r>
            <a:rPr lang="fi-FI" sz="2800" dirty="0"/>
            <a:t>5. </a:t>
          </a:r>
          <a:r>
            <a:rPr lang="fi-FI" sz="2800" dirty="0" err="1"/>
            <a:t>Experimental</a:t>
          </a:r>
          <a:r>
            <a:rPr lang="fi-FI" sz="2800" dirty="0"/>
            <a:t> </a:t>
          </a:r>
          <a:r>
            <a:rPr lang="fi-FI" sz="2800" dirty="0" err="1"/>
            <a:t>period</a:t>
          </a:r>
          <a:endParaRPr lang="fi-FI" sz="2800" dirty="0"/>
        </a:p>
      </dgm:t>
    </dgm:pt>
    <dgm:pt modelId="{B90B8D6B-12F8-427D-AB03-2FE2EEA07239}" type="parTrans" cxnId="{B456B3A7-DAD9-4C3A-8DCD-5CFA14B52772}">
      <dgm:prSet/>
      <dgm:spPr/>
      <dgm:t>
        <a:bodyPr/>
        <a:lstStyle/>
        <a:p>
          <a:endParaRPr lang="fi-FI"/>
        </a:p>
      </dgm:t>
    </dgm:pt>
    <dgm:pt modelId="{FE18ADD1-221E-4A70-8FA0-D2AB114FEC14}" type="sibTrans" cxnId="{B456B3A7-DAD9-4C3A-8DCD-5CFA14B52772}">
      <dgm:prSet/>
      <dgm:spPr/>
      <dgm:t>
        <a:bodyPr/>
        <a:lstStyle/>
        <a:p>
          <a:endParaRPr lang="fi-FI"/>
        </a:p>
      </dgm:t>
    </dgm:pt>
    <dgm:pt modelId="{A97F69E1-34DF-433F-8B8F-82F2772EF788}">
      <dgm:prSet custT="1"/>
      <dgm:spPr/>
      <dgm:t>
        <a:bodyPr/>
        <a:lstStyle/>
        <a:p>
          <a:r>
            <a:rPr lang="fi-FI" sz="2800" dirty="0"/>
            <a:t>6. </a:t>
          </a:r>
          <a:r>
            <a:rPr lang="fi-FI" sz="2800" dirty="0" err="1"/>
            <a:t>Final</a:t>
          </a:r>
          <a:r>
            <a:rPr lang="fi-FI" sz="2800" dirty="0"/>
            <a:t> </a:t>
          </a:r>
          <a:r>
            <a:rPr lang="fi-FI" sz="2800" dirty="0" err="1"/>
            <a:t>meeting</a:t>
          </a:r>
          <a:endParaRPr lang="fi-FI" sz="2800" dirty="0"/>
        </a:p>
      </dgm:t>
    </dgm:pt>
    <dgm:pt modelId="{5DE0EDE2-A181-4C14-8C6D-35CD5FC019BA}" type="parTrans" cxnId="{FCB3CD8F-68AB-4B23-BB0B-B2685DB45B11}">
      <dgm:prSet/>
      <dgm:spPr/>
      <dgm:t>
        <a:bodyPr/>
        <a:lstStyle/>
        <a:p>
          <a:endParaRPr lang="fi-FI"/>
        </a:p>
      </dgm:t>
    </dgm:pt>
    <dgm:pt modelId="{CF88AAC9-BC8C-4AAA-A5C7-3C9433017801}" type="sibTrans" cxnId="{FCB3CD8F-68AB-4B23-BB0B-B2685DB45B11}">
      <dgm:prSet/>
      <dgm:spPr/>
      <dgm:t>
        <a:bodyPr/>
        <a:lstStyle/>
        <a:p>
          <a:endParaRPr lang="fi-FI"/>
        </a:p>
      </dgm:t>
    </dgm:pt>
    <dgm:pt modelId="{3E85FCFB-D359-4F89-9C74-AEB21D019E8D}" type="pres">
      <dgm:prSet presAssocID="{F91B2DF7-D897-4B95-9607-3C826DAAD962}" presName="Name0" presStyleCnt="0">
        <dgm:presLayoutVars>
          <dgm:dir/>
          <dgm:resizeHandles val="exact"/>
        </dgm:presLayoutVars>
      </dgm:prSet>
      <dgm:spPr/>
    </dgm:pt>
    <dgm:pt modelId="{97FD0257-F2C0-4171-A9A7-25A1ACA8DB8D}" type="pres">
      <dgm:prSet presAssocID="{F91B2DF7-D897-4B95-9607-3C826DAAD962}" presName="arrow" presStyleLbl="bgShp" presStyleIdx="0" presStyleCnt="1"/>
      <dgm:spPr/>
    </dgm:pt>
    <dgm:pt modelId="{163BBAAB-F4DE-4427-8EA9-B34C45149300}" type="pres">
      <dgm:prSet presAssocID="{F91B2DF7-D897-4B95-9607-3C826DAAD962}" presName="points" presStyleCnt="0"/>
      <dgm:spPr/>
    </dgm:pt>
    <dgm:pt modelId="{C0EED9F7-FF93-48E7-8B13-67C704148CF4}" type="pres">
      <dgm:prSet presAssocID="{F1355D0C-0CD4-4D6A-A1D2-2E591344B9CB}" presName="compositeA" presStyleCnt="0"/>
      <dgm:spPr/>
    </dgm:pt>
    <dgm:pt modelId="{9E363771-FE3A-4F92-B596-15908B8C6AE8}" type="pres">
      <dgm:prSet presAssocID="{F1355D0C-0CD4-4D6A-A1D2-2E591344B9CB}" presName="textA" presStyleLbl="revTx" presStyleIdx="0" presStyleCnt="4">
        <dgm:presLayoutVars>
          <dgm:bulletEnabled val="1"/>
        </dgm:presLayoutVars>
      </dgm:prSet>
      <dgm:spPr/>
    </dgm:pt>
    <dgm:pt modelId="{30CD3A6A-C0C7-4B0D-A6CE-AA59582ACFCA}" type="pres">
      <dgm:prSet presAssocID="{F1355D0C-0CD4-4D6A-A1D2-2E591344B9CB}" presName="circleA" presStyleLbl="node1" presStyleIdx="0" presStyleCnt="4"/>
      <dgm:spPr/>
    </dgm:pt>
    <dgm:pt modelId="{801D6344-0AD0-452C-A27D-97CFD4545380}" type="pres">
      <dgm:prSet presAssocID="{F1355D0C-0CD4-4D6A-A1D2-2E591344B9CB}" presName="spaceA" presStyleCnt="0"/>
      <dgm:spPr/>
    </dgm:pt>
    <dgm:pt modelId="{5A51B8A2-ACF6-4D5C-A405-96EBAF70F74F}" type="pres">
      <dgm:prSet presAssocID="{AE1079EF-160F-4FD5-ACA5-82D04C603795}" presName="space" presStyleCnt="0"/>
      <dgm:spPr/>
    </dgm:pt>
    <dgm:pt modelId="{6A2912C1-9F98-4D01-BC87-BD485620B949}" type="pres">
      <dgm:prSet presAssocID="{39896285-8605-446A-BA15-74DECE7BC954}" presName="compositeB" presStyleCnt="0"/>
      <dgm:spPr/>
    </dgm:pt>
    <dgm:pt modelId="{E05E7DA0-AC9D-4104-AE42-E3E06E70012A}" type="pres">
      <dgm:prSet presAssocID="{39896285-8605-446A-BA15-74DECE7BC954}" presName="textB" presStyleLbl="revTx" presStyleIdx="1" presStyleCnt="4" custScaleY="47294" custLinFactNeighborX="-2170" custLinFactNeighborY="-28608">
        <dgm:presLayoutVars>
          <dgm:bulletEnabled val="1"/>
        </dgm:presLayoutVars>
      </dgm:prSet>
      <dgm:spPr/>
    </dgm:pt>
    <dgm:pt modelId="{A991039B-3DF7-4925-94BD-B0C711BBF453}" type="pres">
      <dgm:prSet presAssocID="{39896285-8605-446A-BA15-74DECE7BC954}" presName="circleB" presStyleLbl="node1" presStyleIdx="1" presStyleCnt="4"/>
      <dgm:spPr/>
    </dgm:pt>
    <dgm:pt modelId="{5F8384F5-728E-4629-9FFF-0A00DEE882D4}" type="pres">
      <dgm:prSet presAssocID="{39896285-8605-446A-BA15-74DECE7BC954}" presName="spaceB" presStyleCnt="0"/>
      <dgm:spPr/>
    </dgm:pt>
    <dgm:pt modelId="{737BF70A-D0FA-4123-9988-32C1FA88501D}" type="pres">
      <dgm:prSet presAssocID="{C27ADE88-AB8C-412C-A5BC-0AE2583038D9}" presName="space" presStyleCnt="0"/>
      <dgm:spPr/>
    </dgm:pt>
    <dgm:pt modelId="{8B827724-23EB-495D-9E93-E168A6F83140}" type="pres">
      <dgm:prSet presAssocID="{FB4D3EB8-4A16-411F-BEFE-7A560798B67A}" presName="compositeA" presStyleCnt="0"/>
      <dgm:spPr/>
    </dgm:pt>
    <dgm:pt modelId="{83069EDD-D59D-405F-8FD8-CE07F94D379D}" type="pres">
      <dgm:prSet presAssocID="{FB4D3EB8-4A16-411F-BEFE-7A560798B67A}" presName="textA" presStyleLbl="revTx" presStyleIdx="2" presStyleCnt="4">
        <dgm:presLayoutVars>
          <dgm:bulletEnabled val="1"/>
        </dgm:presLayoutVars>
      </dgm:prSet>
      <dgm:spPr/>
    </dgm:pt>
    <dgm:pt modelId="{FD8D7EA6-B3AB-4A29-AA50-97B23EB730F1}" type="pres">
      <dgm:prSet presAssocID="{FB4D3EB8-4A16-411F-BEFE-7A560798B67A}" presName="circleA" presStyleLbl="node1" presStyleIdx="2" presStyleCnt="4"/>
      <dgm:spPr/>
    </dgm:pt>
    <dgm:pt modelId="{8FBBE470-60CC-4F8F-B0B1-D4E7ECB8C30D}" type="pres">
      <dgm:prSet presAssocID="{FB4D3EB8-4A16-411F-BEFE-7A560798B67A}" presName="spaceA" presStyleCnt="0"/>
      <dgm:spPr/>
    </dgm:pt>
    <dgm:pt modelId="{01231F08-73F1-4ED9-8DB6-0A4EDFFFD083}" type="pres">
      <dgm:prSet presAssocID="{FE18ADD1-221E-4A70-8FA0-D2AB114FEC14}" presName="space" presStyleCnt="0"/>
      <dgm:spPr/>
    </dgm:pt>
    <dgm:pt modelId="{95299C08-6AA9-4B43-9A35-B5236DC066AC}" type="pres">
      <dgm:prSet presAssocID="{A97F69E1-34DF-433F-8B8F-82F2772EF788}" presName="compositeB" presStyleCnt="0"/>
      <dgm:spPr/>
    </dgm:pt>
    <dgm:pt modelId="{AEED434E-A0B4-4954-9415-6902155FE69B}" type="pres">
      <dgm:prSet presAssocID="{A97F69E1-34DF-433F-8B8F-82F2772EF788}" presName="textB" presStyleLbl="revTx" presStyleIdx="3" presStyleCnt="4" custScaleY="55690" custLinFactNeighborX="-4375" custLinFactNeighborY="-21621">
        <dgm:presLayoutVars>
          <dgm:bulletEnabled val="1"/>
        </dgm:presLayoutVars>
      </dgm:prSet>
      <dgm:spPr/>
    </dgm:pt>
    <dgm:pt modelId="{2D20742B-D1E5-4C14-BAD5-6C5FF98C9FE0}" type="pres">
      <dgm:prSet presAssocID="{A97F69E1-34DF-433F-8B8F-82F2772EF788}" presName="circleB" presStyleLbl="node1" presStyleIdx="3" presStyleCnt="4"/>
      <dgm:spPr/>
    </dgm:pt>
    <dgm:pt modelId="{6DBCEEFC-09F6-415E-AD49-AC81D6BF6D4C}" type="pres">
      <dgm:prSet presAssocID="{A97F69E1-34DF-433F-8B8F-82F2772EF788}" presName="spaceB" presStyleCnt="0"/>
      <dgm:spPr/>
    </dgm:pt>
  </dgm:ptLst>
  <dgm:cxnLst>
    <dgm:cxn modelId="{4AEA5567-9E70-44B6-B54E-3C38B8F0BA99}" srcId="{F91B2DF7-D897-4B95-9607-3C826DAAD962}" destId="{F1355D0C-0CD4-4D6A-A1D2-2E591344B9CB}" srcOrd="0" destOrd="0" parTransId="{4E28303A-A861-4AE7-B35D-A462D2009552}" sibTransId="{AE1079EF-160F-4FD5-ACA5-82D04C603795}"/>
    <dgm:cxn modelId="{9EC2E267-613A-4B86-BFF3-183B4CA206E1}" type="presOf" srcId="{F91B2DF7-D897-4B95-9607-3C826DAAD962}" destId="{3E85FCFB-D359-4F89-9C74-AEB21D019E8D}" srcOrd="0" destOrd="0" presId="urn:microsoft.com/office/officeart/2005/8/layout/hProcess11"/>
    <dgm:cxn modelId="{C4091471-D5DC-4848-B42C-7371D19F3381}" type="presOf" srcId="{FB4D3EB8-4A16-411F-BEFE-7A560798B67A}" destId="{83069EDD-D59D-405F-8FD8-CE07F94D379D}" srcOrd="0" destOrd="0" presId="urn:microsoft.com/office/officeart/2005/8/layout/hProcess11"/>
    <dgm:cxn modelId="{FCB3CD8F-68AB-4B23-BB0B-B2685DB45B11}" srcId="{F91B2DF7-D897-4B95-9607-3C826DAAD962}" destId="{A97F69E1-34DF-433F-8B8F-82F2772EF788}" srcOrd="3" destOrd="0" parTransId="{5DE0EDE2-A181-4C14-8C6D-35CD5FC019BA}" sibTransId="{CF88AAC9-BC8C-4AAA-A5C7-3C9433017801}"/>
    <dgm:cxn modelId="{B456B3A7-DAD9-4C3A-8DCD-5CFA14B52772}" srcId="{F91B2DF7-D897-4B95-9607-3C826DAAD962}" destId="{FB4D3EB8-4A16-411F-BEFE-7A560798B67A}" srcOrd="2" destOrd="0" parTransId="{B90B8D6B-12F8-427D-AB03-2FE2EEA07239}" sibTransId="{FE18ADD1-221E-4A70-8FA0-D2AB114FEC14}"/>
    <dgm:cxn modelId="{97070EA8-B866-4DE7-A37D-114EB24CCF33}" type="presOf" srcId="{F1355D0C-0CD4-4D6A-A1D2-2E591344B9CB}" destId="{9E363771-FE3A-4F92-B596-15908B8C6AE8}" srcOrd="0" destOrd="0" presId="urn:microsoft.com/office/officeart/2005/8/layout/hProcess11"/>
    <dgm:cxn modelId="{1530F6C3-1BC3-451F-B8D7-B55E7D8136D9}" type="presOf" srcId="{39896285-8605-446A-BA15-74DECE7BC954}" destId="{E05E7DA0-AC9D-4104-AE42-E3E06E70012A}" srcOrd="0" destOrd="0" presId="urn:microsoft.com/office/officeart/2005/8/layout/hProcess11"/>
    <dgm:cxn modelId="{83918BC6-BBD2-4AC3-B2E8-CF924B82752F}" type="presOf" srcId="{A97F69E1-34DF-433F-8B8F-82F2772EF788}" destId="{AEED434E-A0B4-4954-9415-6902155FE69B}" srcOrd="0" destOrd="0" presId="urn:microsoft.com/office/officeart/2005/8/layout/hProcess11"/>
    <dgm:cxn modelId="{412A50DD-876F-4F51-AAF8-E1A4D14B862F}" srcId="{F91B2DF7-D897-4B95-9607-3C826DAAD962}" destId="{39896285-8605-446A-BA15-74DECE7BC954}" srcOrd="1" destOrd="0" parTransId="{DD465C2D-F1B8-45EF-8066-1FB4A9393113}" sibTransId="{C27ADE88-AB8C-412C-A5BC-0AE2583038D9}"/>
    <dgm:cxn modelId="{273AE77A-6102-4625-A7EA-FC26CB1DC91A}" type="presParOf" srcId="{3E85FCFB-D359-4F89-9C74-AEB21D019E8D}" destId="{97FD0257-F2C0-4171-A9A7-25A1ACA8DB8D}" srcOrd="0" destOrd="0" presId="urn:microsoft.com/office/officeart/2005/8/layout/hProcess11"/>
    <dgm:cxn modelId="{1B4AFA8E-EABD-4778-9404-9D0FBCB08856}" type="presParOf" srcId="{3E85FCFB-D359-4F89-9C74-AEB21D019E8D}" destId="{163BBAAB-F4DE-4427-8EA9-B34C45149300}" srcOrd="1" destOrd="0" presId="urn:microsoft.com/office/officeart/2005/8/layout/hProcess11"/>
    <dgm:cxn modelId="{EE6584FA-27A6-4B96-94D2-E95D9FC7BED6}" type="presParOf" srcId="{163BBAAB-F4DE-4427-8EA9-B34C45149300}" destId="{C0EED9F7-FF93-48E7-8B13-67C704148CF4}" srcOrd="0" destOrd="0" presId="urn:microsoft.com/office/officeart/2005/8/layout/hProcess11"/>
    <dgm:cxn modelId="{E4D03C5F-67E3-4076-9312-C0A1B48A8A5F}" type="presParOf" srcId="{C0EED9F7-FF93-48E7-8B13-67C704148CF4}" destId="{9E363771-FE3A-4F92-B596-15908B8C6AE8}" srcOrd="0" destOrd="0" presId="urn:microsoft.com/office/officeart/2005/8/layout/hProcess11"/>
    <dgm:cxn modelId="{125672A0-AA70-448D-B6C0-4A24023AA1E5}" type="presParOf" srcId="{C0EED9F7-FF93-48E7-8B13-67C704148CF4}" destId="{30CD3A6A-C0C7-4B0D-A6CE-AA59582ACFCA}" srcOrd="1" destOrd="0" presId="urn:microsoft.com/office/officeart/2005/8/layout/hProcess11"/>
    <dgm:cxn modelId="{F2D843F8-C507-40DA-92AE-CDC93C71B964}" type="presParOf" srcId="{C0EED9F7-FF93-48E7-8B13-67C704148CF4}" destId="{801D6344-0AD0-452C-A27D-97CFD4545380}" srcOrd="2" destOrd="0" presId="urn:microsoft.com/office/officeart/2005/8/layout/hProcess11"/>
    <dgm:cxn modelId="{D254DEE0-A78D-4627-9B60-9409D0A3FE29}" type="presParOf" srcId="{163BBAAB-F4DE-4427-8EA9-B34C45149300}" destId="{5A51B8A2-ACF6-4D5C-A405-96EBAF70F74F}" srcOrd="1" destOrd="0" presId="urn:microsoft.com/office/officeart/2005/8/layout/hProcess11"/>
    <dgm:cxn modelId="{A096B986-C5EA-475E-909F-FFC3BC33BD8E}" type="presParOf" srcId="{163BBAAB-F4DE-4427-8EA9-B34C45149300}" destId="{6A2912C1-9F98-4D01-BC87-BD485620B949}" srcOrd="2" destOrd="0" presId="urn:microsoft.com/office/officeart/2005/8/layout/hProcess11"/>
    <dgm:cxn modelId="{94A8CEE7-F8B0-4B5B-8B22-C6C28197A4B9}" type="presParOf" srcId="{6A2912C1-9F98-4D01-BC87-BD485620B949}" destId="{E05E7DA0-AC9D-4104-AE42-E3E06E70012A}" srcOrd="0" destOrd="0" presId="urn:microsoft.com/office/officeart/2005/8/layout/hProcess11"/>
    <dgm:cxn modelId="{78E6AF78-2D47-432E-A8C5-CB208CF41245}" type="presParOf" srcId="{6A2912C1-9F98-4D01-BC87-BD485620B949}" destId="{A991039B-3DF7-4925-94BD-B0C711BBF453}" srcOrd="1" destOrd="0" presId="urn:microsoft.com/office/officeart/2005/8/layout/hProcess11"/>
    <dgm:cxn modelId="{D077181C-8E85-4F29-8BB4-6AB36A1BB34D}" type="presParOf" srcId="{6A2912C1-9F98-4D01-BC87-BD485620B949}" destId="{5F8384F5-728E-4629-9FFF-0A00DEE882D4}" srcOrd="2" destOrd="0" presId="urn:microsoft.com/office/officeart/2005/8/layout/hProcess11"/>
    <dgm:cxn modelId="{34E95EF2-6963-4F8E-A218-36FF0EF7C062}" type="presParOf" srcId="{163BBAAB-F4DE-4427-8EA9-B34C45149300}" destId="{737BF70A-D0FA-4123-9988-32C1FA88501D}" srcOrd="3" destOrd="0" presId="urn:microsoft.com/office/officeart/2005/8/layout/hProcess11"/>
    <dgm:cxn modelId="{45F4DA1E-E70E-4CC8-B5F4-3B626E851DFB}" type="presParOf" srcId="{163BBAAB-F4DE-4427-8EA9-B34C45149300}" destId="{8B827724-23EB-495D-9E93-E168A6F83140}" srcOrd="4" destOrd="0" presId="urn:microsoft.com/office/officeart/2005/8/layout/hProcess11"/>
    <dgm:cxn modelId="{250EC34C-7B45-48BC-BECC-61FDBE414D8A}" type="presParOf" srcId="{8B827724-23EB-495D-9E93-E168A6F83140}" destId="{83069EDD-D59D-405F-8FD8-CE07F94D379D}" srcOrd="0" destOrd="0" presId="urn:microsoft.com/office/officeart/2005/8/layout/hProcess11"/>
    <dgm:cxn modelId="{262ABB9C-B985-469F-8BB3-F4EEFEDED3E3}" type="presParOf" srcId="{8B827724-23EB-495D-9E93-E168A6F83140}" destId="{FD8D7EA6-B3AB-4A29-AA50-97B23EB730F1}" srcOrd="1" destOrd="0" presId="urn:microsoft.com/office/officeart/2005/8/layout/hProcess11"/>
    <dgm:cxn modelId="{FBEEEBAB-5573-4E4B-9385-F7913794F8A2}" type="presParOf" srcId="{8B827724-23EB-495D-9E93-E168A6F83140}" destId="{8FBBE470-60CC-4F8F-B0B1-D4E7ECB8C30D}" srcOrd="2" destOrd="0" presId="urn:microsoft.com/office/officeart/2005/8/layout/hProcess11"/>
    <dgm:cxn modelId="{9F10C55F-4569-4BDC-831D-8CD71A6D623E}" type="presParOf" srcId="{163BBAAB-F4DE-4427-8EA9-B34C45149300}" destId="{01231F08-73F1-4ED9-8DB6-0A4EDFFFD083}" srcOrd="5" destOrd="0" presId="urn:microsoft.com/office/officeart/2005/8/layout/hProcess11"/>
    <dgm:cxn modelId="{5774E59A-993D-4ECA-8105-E73B8D07779A}" type="presParOf" srcId="{163BBAAB-F4DE-4427-8EA9-B34C45149300}" destId="{95299C08-6AA9-4B43-9A35-B5236DC066AC}" srcOrd="6" destOrd="0" presId="urn:microsoft.com/office/officeart/2005/8/layout/hProcess11"/>
    <dgm:cxn modelId="{2F3A4FFC-BB22-4BB0-B174-9D4FD5A24F8E}" type="presParOf" srcId="{95299C08-6AA9-4B43-9A35-B5236DC066AC}" destId="{AEED434E-A0B4-4954-9415-6902155FE69B}" srcOrd="0" destOrd="0" presId="urn:microsoft.com/office/officeart/2005/8/layout/hProcess11"/>
    <dgm:cxn modelId="{029BB080-6333-4265-85A6-3B009A74B1FA}" type="presParOf" srcId="{95299C08-6AA9-4B43-9A35-B5236DC066AC}" destId="{2D20742B-D1E5-4C14-BAD5-6C5FF98C9FE0}" srcOrd="1" destOrd="0" presId="urn:microsoft.com/office/officeart/2005/8/layout/hProcess11"/>
    <dgm:cxn modelId="{13EE8753-2E4C-4E02-BAD7-F985C2AB498F}" type="presParOf" srcId="{95299C08-6AA9-4B43-9A35-B5236DC066AC}" destId="{6DBCEEFC-09F6-415E-AD49-AC81D6BF6D4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74C40-3F7B-4B8A-8F0C-C95AD3CF70C0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D86FCFD4-2A37-4B0A-B824-9854888AD2D7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155 </a:t>
          </a:r>
          <a:r>
            <a:rPr lang="fi-FI" b="1" dirty="0" err="1">
              <a:solidFill>
                <a:schemeClr val="tx1"/>
              </a:solidFill>
            </a:rPr>
            <a:t>families</a:t>
          </a:r>
          <a:r>
            <a:rPr lang="fi-FI" b="1" dirty="0">
              <a:solidFill>
                <a:schemeClr val="tx1"/>
              </a:solidFill>
            </a:rPr>
            <a:t> (Heidi Skantz):</a:t>
          </a:r>
        </a:p>
        <a:p>
          <a:r>
            <a:rPr lang="fi-FI" b="0" dirty="0">
              <a:solidFill>
                <a:schemeClr val="tx1"/>
              </a:solidFill>
            </a:rPr>
            <a:t>54% </a:t>
          </a:r>
          <a:r>
            <a:rPr lang="fi-FI" b="0" dirty="0" err="1">
              <a:solidFill>
                <a:schemeClr val="tx1"/>
              </a:solidFill>
            </a:rPr>
            <a:t>found</a:t>
          </a:r>
          <a:r>
            <a:rPr lang="fi-FI" b="0" dirty="0">
              <a:solidFill>
                <a:schemeClr val="tx1"/>
              </a:solidFill>
            </a:rPr>
            <a:t> a hobby. </a:t>
          </a:r>
        </a:p>
        <a:p>
          <a:r>
            <a:rPr lang="fi-FI" b="0" dirty="0">
              <a:solidFill>
                <a:schemeClr val="tx1"/>
              </a:solidFill>
            </a:rPr>
            <a:t>61% </a:t>
          </a:r>
          <a:r>
            <a:rPr lang="fi-FI" b="0" dirty="0" err="1">
              <a:solidFill>
                <a:schemeClr val="tx1"/>
              </a:solidFill>
            </a:rPr>
            <a:t>become</a:t>
          </a:r>
          <a:r>
            <a:rPr lang="fi-FI" b="0" dirty="0">
              <a:solidFill>
                <a:schemeClr val="tx1"/>
              </a:solidFill>
            </a:rPr>
            <a:t> </a:t>
          </a:r>
          <a:r>
            <a:rPr lang="fi-FI" b="0" dirty="0" err="1">
              <a:solidFill>
                <a:schemeClr val="tx1"/>
              </a:solidFill>
            </a:rPr>
            <a:t>more</a:t>
          </a:r>
          <a:r>
            <a:rPr lang="fi-FI" b="0" dirty="0">
              <a:solidFill>
                <a:schemeClr val="tx1"/>
              </a:solidFill>
            </a:rPr>
            <a:t> </a:t>
          </a:r>
          <a:r>
            <a:rPr lang="fi-FI" b="0" dirty="0" err="1">
              <a:solidFill>
                <a:schemeClr val="tx1"/>
              </a:solidFill>
            </a:rPr>
            <a:t>active</a:t>
          </a:r>
          <a:r>
            <a:rPr lang="fi-FI" b="0" dirty="0">
              <a:solidFill>
                <a:schemeClr val="tx1"/>
              </a:solidFill>
            </a:rPr>
            <a:t>.</a:t>
          </a:r>
        </a:p>
      </dgm:t>
    </dgm:pt>
    <dgm:pt modelId="{DA75EDEB-1D00-422C-AACF-BEB3EBC17346}" type="parTrans" cxnId="{92F801D3-A87C-487A-A4F8-2DA5C44DBC34}">
      <dgm:prSet/>
      <dgm:spPr/>
      <dgm:t>
        <a:bodyPr/>
        <a:lstStyle/>
        <a:p>
          <a:endParaRPr lang="fi-FI"/>
        </a:p>
      </dgm:t>
    </dgm:pt>
    <dgm:pt modelId="{03B2C421-CA11-4F88-8470-AC4C78B08469}" type="sibTrans" cxnId="{92F801D3-A87C-487A-A4F8-2DA5C44DBC34}">
      <dgm:prSet/>
      <dgm:spPr/>
      <dgm:t>
        <a:bodyPr/>
        <a:lstStyle/>
        <a:p>
          <a:endParaRPr lang="fi-FI"/>
        </a:p>
      </dgm:t>
    </dgm:pt>
    <dgm:pt modelId="{BAC1B3F6-458E-40ED-B4B6-C6B59C477F5C}">
      <dgm:prSet phldrT="[Teksti]"/>
      <dgm:spPr/>
      <dgm:t>
        <a:bodyPr/>
        <a:lstStyle/>
        <a:p>
          <a:r>
            <a:rPr lang="fi-FI" b="1" i="0" dirty="0"/>
            <a:t>16 /(19) </a:t>
          </a:r>
          <a:r>
            <a:rPr lang="fi-FI" b="1" i="0" dirty="0" err="1"/>
            <a:t>teachers</a:t>
          </a:r>
          <a:r>
            <a:rPr lang="fi-FI" b="1" i="0" dirty="0"/>
            <a:t>:</a:t>
          </a:r>
        </a:p>
        <a:p>
          <a:r>
            <a:rPr lang="fi-FI" dirty="0"/>
            <a:t> Learning </a:t>
          </a:r>
          <a:r>
            <a:rPr lang="fi-FI" dirty="0" err="1"/>
            <a:t>goals</a:t>
          </a:r>
          <a:r>
            <a:rPr lang="fi-FI" dirty="0"/>
            <a:t> </a:t>
          </a:r>
          <a:r>
            <a:rPr lang="fi-FI" dirty="0" err="1"/>
            <a:t>were</a:t>
          </a:r>
          <a:r>
            <a:rPr lang="fi-FI" dirty="0"/>
            <a:t> </a:t>
          </a:r>
          <a:r>
            <a:rPr lang="fi-FI" dirty="0" err="1"/>
            <a:t>well</a:t>
          </a:r>
          <a:r>
            <a:rPr lang="fi-FI" dirty="0"/>
            <a:t> </a:t>
          </a:r>
          <a:r>
            <a:rPr lang="fi-FI" dirty="0" err="1"/>
            <a:t>met</a:t>
          </a:r>
          <a:r>
            <a:rPr lang="fi-FI" dirty="0"/>
            <a:t> &amp; </a:t>
          </a:r>
          <a:r>
            <a:rPr lang="fi-FI" dirty="0" err="1"/>
            <a:t>good</a:t>
          </a:r>
          <a:r>
            <a:rPr lang="fi-FI" dirty="0"/>
            <a:t> </a:t>
          </a:r>
          <a:r>
            <a:rPr lang="fi-FI" dirty="0" err="1"/>
            <a:t>co-operation</a:t>
          </a:r>
          <a:r>
            <a:rPr lang="fi-FI" dirty="0"/>
            <a:t> </a:t>
          </a:r>
          <a:r>
            <a:rPr lang="fi-FI" dirty="0" err="1"/>
            <a:t>model</a:t>
          </a:r>
          <a:r>
            <a:rPr lang="fi-FI" dirty="0"/>
            <a:t>. </a:t>
          </a:r>
        </a:p>
        <a:p>
          <a:endParaRPr lang="fi-FI" i="1" dirty="0"/>
        </a:p>
      </dgm:t>
    </dgm:pt>
    <dgm:pt modelId="{667891E8-334A-4A90-808F-7B7FA7E0802B}" type="parTrans" cxnId="{3A0FEAC4-3F09-44D2-AD37-BF9F10CC0AEF}">
      <dgm:prSet/>
      <dgm:spPr/>
      <dgm:t>
        <a:bodyPr/>
        <a:lstStyle/>
        <a:p>
          <a:endParaRPr lang="fi-FI"/>
        </a:p>
      </dgm:t>
    </dgm:pt>
    <dgm:pt modelId="{8D98B163-58CE-4FC4-88B9-4D05A18E96FF}" type="sibTrans" cxnId="{3A0FEAC4-3F09-44D2-AD37-BF9F10CC0AEF}">
      <dgm:prSet/>
      <dgm:spPr/>
      <dgm:t>
        <a:bodyPr/>
        <a:lstStyle/>
        <a:p>
          <a:endParaRPr lang="fi-FI"/>
        </a:p>
      </dgm:t>
    </dgm:pt>
    <dgm:pt modelId="{EC3D0B94-01CA-4F7B-8068-172C2198A88B}">
      <dgm:prSet phldrT="[Teksti]"/>
      <dgm:spPr/>
      <dgm:t>
        <a:bodyPr/>
        <a:lstStyle/>
        <a:p>
          <a:r>
            <a:rPr lang="fi-FI" b="1" i="0" dirty="0"/>
            <a:t>201 (∞ 250) </a:t>
          </a:r>
          <a:r>
            <a:rPr lang="fi-FI" b="1" i="0" dirty="0" err="1"/>
            <a:t>PAPAIs</a:t>
          </a:r>
          <a:r>
            <a:rPr lang="fi-FI" b="1" i="0" dirty="0"/>
            <a:t>:</a:t>
          </a:r>
        </a:p>
        <a:p>
          <a:r>
            <a:rPr lang="fi-FI" i="0" dirty="0"/>
            <a:t>87 % </a:t>
          </a:r>
          <a:r>
            <a:rPr lang="fi-FI" i="0" dirty="0" err="1"/>
            <a:t>reported</a:t>
          </a:r>
          <a:r>
            <a:rPr lang="fi-FI" i="0" dirty="0"/>
            <a:t> </a:t>
          </a:r>
          <a:r>
            <a:rPr lang="fi-FI" i="0" dirty="0" err="1"/>
            <a:t>having</a:t>
          </a:r>
          <a:r>
            <a:rPr lang="fi-FI" i="0" dirty="0"/>
            <a:t> </a:t>
          </a:r>
          <a:r>
            <a:rPr lang="fi-FI" i="0" dirty="0" err="1"/>
            <a:t>learned</a:t>
          </a:r>
          <a:r>
            <a:rPr lang="fi-FI" i="0" dirty="0"/>
            <a:t> </a:t>
          </a:r>
          <a:r>
            <a:rPr lang="fi-FI" i="0" dirty="0" err="1"/>
            <a:t>useful</a:t>
          </a:r>
          <a:r>
            <a:rPr lang="fi-FI" i="0" dirty="0"/>
            <a:t> </a:t>
          </a:r>
          <a:r>
            <a:rPr lang="fi-FI" i="0" dirty="0" err="1"/>
            <a:t>profesional</a:t>
          </a:r>
          <a:r>
            <a:rPr lang="fi-FI" i="0" dirty="0"/>
            <a:t> </a:t>
          </a:r>
          <a:r>
            <a:rPr lang="fi-FI" i="0" dirty="0" err="1"/>
            <a:t>skills</a:t>
          </a:r>
          <a:r>
            <a:rPr lang="fi-FI" i="0" dirty="0"/>
            <a:t>. 85  % </a:t>
          </a:r>
          <a:r>
            <a:rPr lang="fi-FI" i="0" dirty="0" err="1"/>
            <a:t>would</a:t>
          </a:r>
          <a:r>
            <a:rPr lang="fi-FI" i="0" dirty="0"/>
            <a:t> </a:t>
          </a:r>
          <a:r>
            <a:rPr lang="fi-FI" i="0" dirty="0" err="1"/>
            <a:t>recommend</a:t>
          </a:r>
          <a:r>
            <a:rPr lang="fi-FI" i="0" dirty="0"/>
            <a:t> </a:t>
          </a:r>
          <a:r>
            <a:rPr lang="fi-FI" i="0" dirty="0" err="1"/>
            <a:t>this</a:t>
          </a:r>
          <a:r>
            <a:rPr lang="fi-FI" i="0" dirty="0"/>
            <a:t> </a:t>
          </a:r>
          <a:r>
            <a:rPr lang="fi-FI" i="0" dirty="0" err="1"/>
            <a:t>program</a:t>
          </a:r>
          <a:r>
            <a:rPr lang="fi-FI" i="0" dirty="0"/>
            <a:t> to </a:t>
          </a:r>
          <a:r>
            <a:rPr lang="fi-FI" i="0" dirty="0" err="1"/>
            <a:t>their</a:t>
          </a:r>
          <a:r>
            <a:rPr lang="fi-FI" i="0" dirty="0"/>
            <a:t> </a:t>
          </a:r>
          <a:r>
            <a:rPr lang="fi-FI" i="0" dirty="0" err="1"/>
            <a:t>fellow</a:t>
          </a:r>
          <a:r>
            <a:rPr lang="fi-FI" i="0" dirty="0"/>
            <a:t> </a:t>
          </a:r>
          <a:r>
            <a:rPr lang="fi-FI" i="0" dirty="0" err="1"/>
            <a:t>students</a:t>
          </a:r>
          <a:r>
            <a:rPr lang="fi-FI" i="0" dirty="0"/>
            <a:t>.</a:t>
          </a:r>
          <a:r>
            <a:rPr lang="en-US" i="0" dirty="0"/>
            <a:t> </a:t>
          </a:r>
        </a:p>
        <a:p>
          <a:endParaRPr lang="fi-FI" i="1" dirty="0"/>
        </a:p>
      </dgm:t>
    </dgm:pt>
    <dgm:pt modelId="{0D6B9B3C-5E8A-4E33-B8A6-78A37B174082}" type="parTrans" cxnId="{27C5D57B-E6C9-4062-A3B2-39E5FCBE9C92}">
      <dgm:prSet/>
      <dgm:spPr/>
      <dgm:t>
        <a:bodyPr/>
        <a:lstStyle/>
        <a:p>
          <a:endParaRPr lang="fi-FI"/>
        </a:p>
      </dgm:t>
    </dgm:pt>
    <dgm:pt modelId="{8FC90532-3BA1-4437-B62C-7444FFAC4887}" type="sibTrans" cxnId="{27C5D57B-E6C9-4062-A3B2-39E5FCBE9C92}">
      <dgm:prSet/>
      <dgm:spPr/>
      <dgm:t>
        <a:bodyPr/>
        <a:lstStyle/>
        <a:p>
          <a:endParaRPr lang="fi-FI"/>
        </a:p>
      </dgm:t>
    </dgm:pt>
    <dgm:pt modelId="{934B790C-6FC5-40E7-B3C6-BE2B115983F0}">
      <dgm:prSet phldrT="[Teksti]"/>
      <dgm:spPr/>
      <dgm:t>
        <a:bodyPr/>
        <a:lstStyle/>
        <a:p>
          <a:r>
            <a:rPr lang="fi-FI" b="1" i="0" dirty="0"/>
            <a:t>12/(46) </a:t>
          </a:r>
          <a:r>
            <a:rPr lang="fi-FI" b="1" i="0" dirty="0" err="1"/>
            <a:t>municipal</a:t>
          </a:r>
          <a:r>
            <a:rPr lang="fi-FI" b="1" i="0" dirty="0"/>
            <a:t> APA-</a:t>
          </a:r>
          <a:r>
            <a:rPr lang="fi-FI" b="1" i="0" dirty="0" err="1"/>
            <a:t>instructors</a:t>
          </a:r>
          <a:r>
            <a:rPr lang="fi-FI" b="1" i="0" dirty="0"/>
            <a:t>:</a:t>
          </a:r>
          <a:r>
            <a:rPr lang="fi-FI" i="0" dirty="0"/>
            <a:t> </a:t>
          </a:r>
        </a:p>
        <a:p>
          <a:r>
            <a:rPr lang="en-US" i="0" dirty="0"/>
            <a:t>Good way of marketing and developing sporting opportunities and reaching this target group, development ideas. </a:t>
          </a:r>
        </a:p>
      </dgm:t>
    </dgm:pt>
    <dgm:pt modelId="{63404493-416F-4CF4-AE33-01D5ECBDBED9}" type="parTrans" cxnId="{8B232E49-844D-4356-A755-5084A54AB221}">
      <dgm:prSet/>
      <dgm:spPr/>
      <dgm:t>
        <a:bodyPr/>
        <a:lstStyle/>
        <a:p>
          <a:endParaRPr lang="fi-FI"/>
        </a:p>
      </dgm:t>
    </dgm:pt>
    <dgm:pt modelId="{426390B1-4C4F-4915-8A12-B660255431B6}" type="sibTrans" cxnId="{8B232E49-844D-4356-A755-5084A54AB221}">
      <dgm:prSet/>
      <dgm:spPr/>
      <dgm:t>
        <a:bodyPr/>
        <a:lstStyle/>
        <a:p>
          <a:endParaRPr lang="fi-FI"/>
        </a:p>
      </dgm:t>
    </dgm:pt>
    <dgm:pt modelId="{210163A0-2D7B-4C25-A5F3-1F4DAD0C6E89}">
      <dgm:prSet phldrT="[Teksti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i-FI" dirty="0"/>
        </a:p>
      </dgm:t>
    </dgm:pt>
    <dgm:pt modelId="{F16DEF7B-2D0E-4976-AEBF-CD6110895631}" type="sibTrans" cxnId="{F418B363-7EE7-4BEE-810C-A1AB2F005825}">
      <dgm:prSet/>
      <dgm:spPr/>
      <dgm:t>
        <a:bodyPr/>
        <a:lstStyle/>
        <a:p>
          <a:endParaRPr lang="fi-FI"/>
        </a:p>
      </dgm:t>
    </dgm:pt>
    <dgm:pt modelId="{9394BD5D-E18D-4493-BC56-9E3B0BDC3E31}" type="parTrans" cxnId="{F418B363-7EE7-4BEE-810C-A1AB2F005825}">
      <dgm:prSet/>
      <dgm:spPr/>
      <dgm:t>
        <a:bodyPr/>
        <a:lstStyle/>
        <a:p>
          <a:endParaRPr lang="fi-FI"/>
        </a:p>
      </dgm:t>
    </dgm:pt>
    <dgm:pt modelId="{CB667662-4DDD-4B0A-9D49-58FDD2D74940}" type="pres">
      <dgm:prSet presAssocID="{65174C40-3F7B-4B8A-8F0C-C95AD3CF70C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81824E-6E8D-44AE-9954-31085AD876F7}" type="pres">
      <dgm:prSet presAssocID="{65174C40-3F7B-4B8A-8F0C-C95AD3CF70C0}" presName="matrix" presStyleCnt="0"/>
      <dgm:spPr/>
    </dgm:pt>
    <dgm:pt modelId="{CC4343A8-787B-4FD2-BB11-29A5F13856CB}" type="pres">
      <dgm:prSet presAssocID="{65174C40-3F7B-4B8A-8F0C-C95AD3CF70C0}" presName="tile1" presStyleLbl="node1" presStyleIdx="0" presStyleCnt="4" custScaleX="100248" custScaleY="106983" custLinFactNeighborX="510" custLinFactNeighborY="2894"/>
      <dgm:spPr/>
    </dgm:pt>
    <dgm:pt modelId="{D0786B0C-1C53-4724-B3AE-6AB76AAA58E8}" type="pres">
      <dgm:prSet presAssocID="{65174C40-3F7B-4B8A-8F0C-C95AD3CF70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4AE0F1-18C3-46B7-84EF-31C9CE00D523}" type="pres">
      <dgm:prSet presAssocID="{65174C40-3F7B-4B8A-8F0C-C95AD3CF70C0}" presName="tile2" presStyleLbl="node1" presStyleIdx="1" presStyleCnt="4" custLinFactNeighborX="175" custLinFactNeighborY="-106"/>
      <dgm:spPr/>
    </dgm:pt>
    <dgm:pt modelId="{8589BD87-5A5A-47C2-AEAC-CF87BA184586}" type="pres">
      <dgm:prSet presAssocID="{65174C40-3F7B-4B8A-8F0C-C95AD3CF70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427010-1EF8-4A26-977D-353CD7F9F6AA}" type="pres">
      <dgm:prSet presAssocID="{65174C40-3F7B-4B8A-8F0C-C95AD3CF70C0}" presName="tile3" presStyleLbl="node1" presStyleIdx="2" presStyleCnt="4" custLinFactNeighborX="-490"/>
      <dgm:spPr/>
    </dgm:pt>
    <dgm:pt modelId="{11D2A0A8-4D7C-4A5A-BD5D-96B681BB3114}" type="pres">
      <dgm:prSet presAssocID="{65174C40-3F7B-4B8A-8F0C-C95AD3CF70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8E904C-D777-4F28-A416-43189694480D}" type="pres">
      <dgm:prSet presAssocID="{65174C40-3F7B-4B8A-8F0C-C95AD3CF70C0}" presName="tile4" presStyleLbl="node1" presStyleIdx="3" presStyleCnt="4" custLinFactNeighborX="-624" custLinFactNeighborY="590"/>
      <dgm:spPr/>
    </dgm:pt>
    <dgm:pt modelId="{F2920B21-9E35-428D-88F7-CE4B97221895}" type="pres">
      <dgm:prSet presAssocID="{65174C40-3F7B-4B8A-8F0C-C95AD3CF70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74E245F-0B80-448F-8363-1BF05F0017AD}" type="pres">
      <dgm:prSet presAssocID="{65174C40-3F7B-4B8A-8F0C-C95AD3CF70C0}" presName="centerTile" presStyleLbl="fgShp" presStyleIdx="0" presStyleCnt="1" custScaleX="87877" custScaleY="99443">
        <dgm:presLayoutVars>
          <dgm:chMax val="0"/>
          <dgm:chPref val="0"/>
        </dgm:presLayoutVars>
      </dgm:prSet>
      <dgm:spPr/>
    </dgm:pt>
  </dgm:ptLst>
  <dgm:cxnLst>
    <dgm:cxn modelId="{A83A9407-7581-40F4-9639-F95DC4EC80FC}" type="presOf" srcId="{BAC1B3F6-458E-40ED-B4B6-C6B59C477F5C}" destId="{8589BD87-5A5A-47C2-AEAC-CF87BA184586}" srcOrd="1" destOrd="0" presId="urn:microsoft.com/office/officeart/2005/8/layout/matrix1"/>
    <dgm:cxn modelId="{1005621F-2BC9-4A34-A1E3-BAF4A37288E3}" type="presOf" srcId="{934B790C-6FC5-40E7-B3C6-BE2B115983F0}" destId="{2B8E904C-D777-4F28-A416-43189694480D}" srcOrd="0" destOrd="0" presId="urn:microsoft.com/office/officeart/2005/8/layout/matrix1"/>
    <dgm:cxn modelId="{DF1C432E-9383-4747-B5EF-ACBF1C43CB66}" type="presOf" srcId="{D86FCFD4-2A37-4B0A-B824-9854888AD2D7}" destId="{CC4343A8-787B-4FD2-BB11-29A5F13856CB}" srcOrd="0" destOrd="0" presId="urn:microsoft.com/office/officeart/2005/8/layout/matrix1"/>
    <dgm:cxn modelId="{3B6A2D35-5CFD-417B-8A5C-B4AA9F7DBF3E}" type="presOf" srcId="{EC3D0B94-01CA-4F7B-8068-172C2198A88B}" destId="{6A427010-1EF8-4A26-977D-353CD7F9F6AA}" srcOrd="0" destOrd="0" presId="urn:microsoft.com/office/officeart/2005/8/layout/matrix1"/>
    <dgm:cxn modelId="{40F15063-3027-4A28-8D80-A82C84A159E6}" type="presOf" srcId="{BAC1B3F6-458E-40ED-B4B6-C6B59C477F5C}" destId="{2C4AE0F1-18C3-46B7-84EF-31C9CE00D523}" srcOrd="0" destOrd="0" presId="urn:microsoft.com/office/officeart/2005/8/layout/matrix1"/>
    <dgm:cxn modelId="{F418B363-7EE7-4BEE-810C-A1AB2F005825}" srcId="{65174C40-3F7B-4B8A-8F0C-C95AD3CF70C0}" destId="{210163A0-2D7B-4C25-A5F3-1F4DAD0C6E89}" srcOrd="0" destOrd="0" parTransId="{9394BD5D-E18D-4493-BC56-9E3B0BDC3E31}" sibTransId="{F16DEF7B-2D0E-4976-AEBF-CD6110895631}"/>
    <dgm:cxn modelId="{8B232E49-844D-4356-A755-5084A54AB221}" srcId="{210163A0-2D7B-4C25-A5F3-1F4DAD0C6E89}" destId="{934B790C-6FC5-40E7-B3C6-BE2B115983F0}" srcOrd="3" destOrd="0" parTransId="{63404493-416F-4CF4-AE33-01D5ECBDBED9}" sibTransId="{426390B1-4C4F-4915-8A12-B660255431B6}"/>
    <dgm:cxn modelId="{27C5D57B-E6C9-4062-A3B2-39E5FCBE9C92}" srcId="{210163A0-2D7B-4C25-A5F3-1F4DAD0C6E89}" destId="{EC3D0B94-01CA-4F7B-8068-172C2198A88B}" srcOrd="2" destOrd="0" parTransId="{0D6B9B3C-5E8A-4E33-B8A6-78A37B174082}" sibTransId="{8FC90532-3BA1-4437-B62C-7444FFAC4887}"/>
    <dgm:cxn modelId="{1871208B-61E5-4117-8993-24858552AD45}" type="presOf" srcId="{D86FCFD4-2A37-4B0A-B824-9854888AD2D7}" destId="{D0786B0C-1C53-4724-B3AE-6AB76AAA58E8}" srcOrd="1" destOrd="0" presId="urn:microsoft.com/office/officeart/2005/8/layout/matrix1"/>
    <dgm:cxn modelId="{88FE3193-3F29-4335-A803-AB821CC858D7}" type="presOf" srcId="{934B790C-6FC5-40E7-B3C6-BE2B115983F0}" destId="{F2920B21-9E35-428D-88F7-CE4B97221895}" srcOrd="1" destOrd="0" presId="urn:microsoft.com/office/officeart/2005/8/layout/matrix1"/>
    <dgm:cxn modelId="{3FE3E9AF-14CA-4EE4-A9E7-76CCC4245295}" type="presOf" srcId="{210163A0-2D7B-4C25-A5F3-1F4DAD0C6E89}" destId="{774E245F-0B80-448F-8363-1BF05F0017AD}" srcOrd="0" destOrd="0" presId="urn:microsoft.com/office/officeart/2005/8/layout/matrix1"/>
    <dgm:cxn modelId="{834482BB-5E04-490F-9DAC-A80EA486606B}" type="presOf" srcId="{EC3D0B94-01CA-4F7B-8068-172C2198A88B}" destId="{11D2A0A8-4D7C-4A5A-BD5D-96B681BB3114}" srcOrd="1" destOrd="0" presId="urn:microsoft.com/office/officeart/2005/8/layout/matrix1"/>
    <dgm:cxn modelId="{681C9ABE-AE36-400A-836A-5D65063A70ED}" type="presOf" srcId="{65174C40-3F7B-4B8A-8F0C-C95AD3CF70C0}" destId="{CB667662-4DDD-4B0A-9D49-58FDD2D74940}" srcOrd="0" destOrd="0" presId="urn:microsoft.com/office/officeart/2005/8/layout/matrix1"/>
    <dgm:cxn modelId="{3A0FEAC4-3F09-44D2-AD37-BF9F10CC0AEF}" srcId="{210163A0-2D7B-4C25-A5F3-1F4DAD0C6E89}" destId="{BAC1B3F6-458E-40ED-B4B6-C6B59C477F5C}" srcOrd="1" destOrd="0" parTransId="{667891E8-334A-4A90-808F-7B7FA7E0802B}" sibTransId="{8D98B163-58CE-4FC4-88B9-4D05A18E96FF}"/>
    <dgm:cxn modelId="{92F801D3-A87C-487A-A4F8-2DA5C44DBC34}" srcId="{210163A0-2D7B-4C25-A5F3-1F4DAD0C6E89}" destId="{D86FCFD4-2A37-4B0A-B824-9854888AD2D7}" srcOrd="0" destOrd="0" parTransId="{DA75EDEB-1D00-422C-AACF-BEB3EBC17346}" sibTransId="{03B2C421-CA11-4F88-8470-AC4C78B08469}"/>
    <dgm:cxn modelId="{2FD81D55-AD5B-4C1C-85F4-B8105DEEA3F4}" type="presParOf" srcId="{CB667662-4DDD-4B0A-9D49-58FDD2D74940}" destId="{1D81824E-6E8D-44AE-9954-31085AD876F7}" srcOrd="0" destOrd="0" presId="urn:microsoft.com/office/officeart/2005/8/layout/matrix1"/>
    <dgm:cxn modelId="{CBB36C36-85EE-495D-8958-746D44010399}" type="presParOf" srcId="{1D81824E-6E8D-44AE-9954-31085AD876F7}" destId="{CC4343A8-787B-4FD2-BB11-29A5F13856CB}" srcOrd="0" destOrd="0" presId="urn:microsoft.com/office/officeart/2005/8/layout/matrix1"/>
    <dgm:cxn modelId="{92DCE9C6-33B2-44F9-B7AD-E231193CDF4D}" type="presParOf" srcId="{1D81824E-6E8D-44AE-9954-31085AD876F7}" destId="{D0786B0C-1C53-4724-B3AE-6AB76AAA58E8}" srcOrd="1" destOrd="0" presId="urn:microsoft.com/office/officeart/2005/8/layout/matrix1"/>
    <dgm:cxn modelId="{DC3A911B-BC50-467C-AD88-28D7D4FB4888}" type="presParOf" srcId="{1D81824E-6E8D-44AE-9954-31085AD876F7}" destId="{2C4AE0F1-18C3-46B7-84EF-31C9CE00D523}" srcOrd="2" destOrd="0" presId="urn:microsoft.com/office/officeart/2005/8/layout/matrix1"/>
    <dgm:cxn modelId="{6A433F25-363E-49AD-973A-CFD35C71BF02}" type="presParOf" srcId="{1D81824E-6E8D-44AE-9954-31085AD876F7}" destId="{8589BD87-5A5A-47C2-AEAC-CF87BA184586}" srcOrd="3" destOrd="0" presId="urn:microsoft.com/office/officeart/2005/8/layout/matrix1"/>
    <dgm:cxn modelId="{AC3D99F7-D894-41CE-BDD0-7472FF0E0D45}" type="presParOf" srcId="{1D81824E-6E8D-44AE-9954-31085AD876F7}" destId="{6A427010-1EF8-4A26-977D-353CD7F9F6AA}" srcOrd="4" destOrd="0" presId="urn:microsoft.com/office/officeart/2005/8/layout/matrix1"/>
    <dgm:cxn modelId="{7B42556D-7CDE-419E-B88E-6E549BA93EFB}" type="presParOf" srcId="{1D81824E-6E8D-44AE-9954-31085AD876F7}" destId="{11D2A0A8-4D7C-4A5A-BD5D-96B681BB3114}" srcOrd="5" destOrd="0" presId="urn:microsoft.com/office/officeart/2005/8/layout/matrix1"/>
    <dgm:cxn modelId="{C0AE6D8E-EFD1-4B54-B2ED-161F0569FA39}" type="presParOf" srcId="{1D81824E-6E8D-44AE-9954-31085AD876F7}" destId="{2B8E904C-D777-4F28-A416-43189694480D}" srcOrd="6" destOrd="0" presId="urn:microsoft.com/office/officeart/2005/8/layout/matrix1"/>
    <dgm:cxn modelId="{FE163339-1980-4A3F-807F-3AC8674742CD}" type="presParOf" srcId="{1D81824E-6E8D-44AE-9954-31085AD876F7}" destId="{F2920B21-9E35-428D-88F7-CE4B97221895}" srcOrd="7" destOrd="0" presId="urn:microsoft.com/office/officeart/2005/8/layout/matrix1"/>
    <dgm:cxn modelId="{5D77C9DE-0C21-4781-8572-38EA04603029}" type="presParOf" srcId="{CB667662-4DDD-4B0A-9D49-58FDD2D74940}" destId="{774E245F-0B80-448F-8363-1BF05F0017A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CB92-C796-4BC7-81DB-4A3E8CE7DA81}">
      <dsp:nvSpPr>
        <dsp:cNvPr id="0" name=""/>
        <dsp:cNvSpPr/>
      </dsp:nvSpPr>
      <dsp:spPr>
        <a:xfrm>
          <a:off x="0" y="544610"/>
          <a:ext cx="11134506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161" tIns="374904" rIns="86416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first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year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focus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was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on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inventory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What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is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status of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sports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for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children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youth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with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disabilities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in SEDY-</a:t>
          </a:r>
          <a:r>
            <a:rPr lang="fi-FI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countries</a:t>
          </a:r>
          <a:r>
            <a:rPr lang="fi-FI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?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hlinkClick xmlns:r="http://schemas.openxmlformats.org/officeDocument/2006/relationships" r:id="rId1"/>
            </a:rPr>
            <a:t>http://www.hva.nl/kc-bsv/gedeelde-content/contentgroep/sedy-project/results/inventory-in-the-countries-involved-in-the-project/inventory-in-the-countries-involved-in-the-project.html</a:t>
          </a:r>
          <a:r>
            <a:rPr lang="fi-FI" sz="1000" kern="1200" dirty="0"/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/>
        </a:p>
      </dsp:txBody>
      <dsp:txXfrm>
        <a:off x="0" y="544610"/>
        <a:ext cx="11134506" cy="1530900"/>
      </dsp:txXfrm>
    </dsp:sp>
    <dsp:sp modelId="{463588B6-059B-4FF4-944D-B16D1B70028C}">
      <dsp:nvSpPr>
        <dsp:cNvPr id="0" name=""/>
        <dsp:cNvSpPr/>
      </dsp:nvSpPr>
      <dsp:spPr>
        <a:xfrm>
          <a:off x="556725" y="124756"/>
          <a:ext cx="2208551" cy="6855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600" tIns="0" rIns="2946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2015</a:t>
          </a:r>
        </a:p>
      </dsp:txBody>
      <dsp:txXfrm>
        <a:off x="590190" y="158221"/>
        <a:ext cx="2141621" cy="618604"/>
      </dsp:txXfrm>
    </dsp:sp>
    <dsp:sp modelId="{669C4475-4F70-43AA-A156-7282E21A1174}">
      <dsp:nvSpPr>
        <dsp:cNvPr id="0" name=""/>
        <dsp:cNvSpPr/>
      </dsp:nvSpPr>
      <dsp:spPr>
        <a:xfrm>
          <a:off x="0" y="2601693"/>
          <a:ext cx="11134506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161" tIns="374904" rIns="86416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In </a:t>
          </a:r>
          <a:r>
            <a:rPr lang="fi-FI" sz="1900" kern="1200" dirty="0" err="1"/>
            <a:t>the</a:t>
          </a:r>
          <a:r>
            <a:rPr lang="fi-FI" sz="1900" kern="1200" dirty="0"/>
            <a:t> </a:t>
          </a:r>
          <a:r>
            <a:rPr lang="fi-FI" sz="1900" kern="1200" dirty="0" err="1"/>
            <a:t>second</a:t>
          </a:r>
          <a:r>
            <a:rPr lang="fi-FI" sz="1900" kern="1200" dirty="0"/>
            <a:t> </a:t>
          </a:r>
          <a:r>
            <a:rPr lang="fi-FI" sz="1900" kern="1200" dirty="0" err="1"/>
            <a:t>year</a:t>
          </a:r>
          <a:r>
            <a:rPr lang="fi-FI" sz="1900" kern="1200" dirty="0"/>
            <a:t> </a:t>
          </a:r>
          <a:r>
            <a:rPr lang="fi-FI" sz="1900" kern="1200" dirty="0" err="1"/>
            <a:t>focus</a:t>
          </a:r>
          <a:r>
            <a:rPr lang="fi-FI" sz="1900" kern="1200" dirty="0"/>
            <a:t> </a:t>
          </a:r>
          <a:r>
            <a:rPr lang="fi-FI" sz="1900" kern="1200" dirty="0" err="1"/>
            <a:t>was</a:t>
          </a:r>
          <a:r>
            <a:rPr lang="fi-FI" sz="1900" kern="1200" dirty="0"/>
            <a:t> on </a:t>
          </a:r>
          <a:r>
            <a:rPr lang="fi-FI" sz="1900" kern="1200" dirty="0" err="1"/>
            <a:t>developing</a:t>
          </a:r>
          <a:r>
            <a:rPr lang="fi-FI" sz="1900" kern="1200" dirty="0"/>
            <a:t> </a:t>
          </a:r>
          <a:r>
            <a:rPr lang="fi-FI" sz="19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Valtti/PAPAI-</a:t>
          </a:r>
          <a:r>
            <a:rPr lang="fi-FI" sz="1900" b="1" kern="1200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pilot</a:t>
          </a:r>
          <a:r>
            <a:rPr lang="fi-FI" sz="19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in Finland </a:t>
          </a:r>
          <a:r>
            <a:rPr lang="fi-FI" sz="19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and YST Focus on me -</a:t>
          </a:r>
          <a:r>
            <a:rPr lang="fi-FI" sz="1900" b="0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pilot</a:t>
          </a:r>
          <a:r>
            <a:rPr lang="fi-FI" sz="19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in UK.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2"/>
            </a:rPr>
            <a:t>http://www.hva.nl/kc-bsv/gedeelde-content/contentgroep/sedy-project/results/development-of-pilots/development-of-pilots.html</a:t>
          </a:r>
          <a:r>
            <a:rPr lang="fi-FI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0" y="2601693"/>
        <a:ext cx="11134506" cy="1247400"/>
      </dsp:txXfrm>
    </dsp:sp>
    <dsp:sp modelId="{46B266C3-6F2F-40E7-81D6-B70C008A2720}">
      <dsp:nvSpPr>
        <dsp:cNvPr id="0" name=""/>
        <dsp:cNvSpPr/>
      </dsp:nvSpPr>
      <dsp:spPr>
        <a:xfrm>
          <a:off x="556725" y="2172710"/>
          <a:ext cx="2263500" cy="69466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600" tIns="0" rIns="2946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2016</a:t>
          </a:r>
        </a:p>
      </dsp:txBody>
      <dsp:txXfrm>
        <a:off x="590636" y="2206621"/>
        <a:ext cx="2195678" cy="626840"/>
      </dsp:txXfrm>
    </dsp:sp>
    <dsp:sp modelId="{633150E9-2FBC-4058-AE56-C175FD06A755}">
      <dsp:nvSpPr>
        <dsp:cNvPr id="0" name=""/>
        <dsp:cNvSpPr/>
      </dsp:nvSpPr>
      <dsp:spPr>
        <a:xfrm>
          <a:off x="0" y="4324935"/>
          <a:ext cx="11134506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161" tIns="374904" rIns="8641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 err="1"/>
            <a:t>Dissemination</a:t>
          </a:r>
          <a:r>
            <a:rPr lang="fi-FI" sz="1800" kern="1200" dirty="0"/>
            <a:t> &amp; </a:t>
          </a:r>
          <a:r>
            <a:rPr lang="fi-FI" sz="1800" kern="1200" dirty="0" err="1"/>
            <a:t>evaluation</a:t>
          </a:r>
          <a:r>
            <a:rPr lang="fi-FI" sz="1800" kern="1200" dirty="0"/>
            <a:t>. </a:t>
          </a:r>
          <a:r>
            <a:rPr lang="fi-FI" sz="1800" kern="1200" dirty="0" err="1"/>
            <a:t>What</a:t>
          </a:r>
          <a:r>
            <a:rPr lang="fi-FI" sz="1800" kern="1200" dirty="0"/>
            <a:t> </a:t>
          </a:r>
          <a:r>
            <a:rPr lang="fi-FI" sz="1800" kern="1200" dirty="0" err="1"/>
            <a:t>did</a:t>
          </a:r>
          <a:r>
            <a:rPr lang="fi-FI" sz="1800" kern="1200" dirty="0"/>
            <a:t> </a:t>
          </a:r>
          <a:r>
            <a:rPr lang="fi-FI" sz="1800" kern="1200" dirty="0" err="1"/>
            <a:t>we</a:t>
          </a:r>
          <a:r>
            <a:rPr lang="fi-FI" sz="1800" kern="1200" dirty="0"/>
            <a:t> </a:t>
          </a:r>
          <a:r>
            <a:rPr lang="fi-FI" sz="1800" kern="1200" dirty="0" err="1"/>
            <a:t>find</a:t>
          </a:r>
          <a:r>
            <a:rPr lang="fi-FI" sz="1800" kern="1200" dirty="0"/>
            <a:t> and </a:t>
          </a:r>
          <a:r>
            <a:rPr lang="fi-FI" sz="1800" kern="1200" dirty="0" err="1"/>
            <a:t>learn</a:t>
          </a:r>
          <a:r>
            <a:rPr lang="fi-FI" sz="1800" kern="1200" dirty="0"/>
            <a:t>? </a:t>
          </a:r>
          <a:r>
            <a:rPr lang="fi-FI" sz="1800" kern="1200" dirty="0" err="1"/>
            <a:t>Final</a:t>
          </a:r>
          <a:r>
            <a:rPr lang="fi-FI" sz="1800" kern="1200" dirty="0"/>
            <a:t> </a:t>
          </a:r>
          <a:r>
            <a:rPr lang="fi-FI" sz="1800" kern="1200" dirty="0" err="1"/>
            <a:t>conference</a:t>
          </a:r>
          <a:r>
            <a:rPr lang="fi-FI" sz="1800" kern="1200" dirty="0"/>
            <a:t> 29.11.2017 Amsterdam.</a:t>
          </a:r>
        </a:p>
      </dsp:txBody>
      <dsp:txXfrm>
        <a:off x="0" y="4324935"/>
        <a:ext cx="11134506" cy="765450"/>
      </dsp:txXfrm>
    </dsp:sp>
    <dsp:sp modelId="{D20E5FF3-DC3C-40A0-886D-21A47E03D747}">
      <dsp:nvSpPr>
        <dsp:cNvPr id="0" name=""/>
        <dsp:cNvSpPr/>
      </dsp:nvSpPr>
      <dsp:spPr>
        <a:xfrm>
          <a:off x="556725" y="3946293"/>
          <a:ext cx="2300210" cy="64432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600" tIns="0" rIns="2946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2017</a:t>
          </a:r>
        </a:p>
      </dsp:txBody>
      <dsp:txXfrm>
        <a:off x="588178" y="3977746"/>
        <a:ext cx="2237304" cy="581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D0257-F2C0-4171-A9A7-25A1ACA8DB8D}">
      <dsp:nvSpPr>
        <dsp:cNvPr id="0" name=""/>
        <dsp:cNvSpPr/>
      </dsp:nvSpPr>
      <dsp:spPr>
        <a:xfrm>
          <a:off x="0" y="1515830"/>
          <a:ext cx="11786646" cy="202110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63771-FE3A-4F92-B596-15908B8C6AE8}">
      <dsp:nvSpPr>
        <dsp:cNvPr id="0" name=""/>
        <dsp:cNvSpPr/>
      </dsp:nvSpPr>
      <dsp:spPr>
        <a:xfrm>
          <a:off x="5309" y="0"/>
          <a:ext cx="2553581" cy="202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3. </a:t>
          </a:r>
          <a:r>
            <a:rPr lang="fi-FI" sz="2800" kern="1200" dirty="0" err="1"/>
            <a:t>First</a:t>
          </a:r>
          <a:r>
            <a:rPr lang="fi-FI" sz="2800" kern="1200" dirty="0"/>
            <a:t> </a:t>
          </a:r>
          <a:r>
            <a:rPr lang="fi-FI" sz="2800" kern="1200" dirty="0" err="1"/>
            <a:t>contact</a:t>
          </a:r>
          <a:r>
            <a:rPr lang="fi-FI" sz="2800" kern="1200" dirty="0"/>
            <a:t> and </a:t>
          </a:r>
          <a:r>
            <a:rPr lang="fi-FI" sz="2800" kern="1200" dirty="0" err="1"/>
            <a:t>interview</a:t>
          </a:r>
          <a:endParaRPr lang="fi-FI" sz="2800" kern="1200" dirty="0"/>
        </a:p>
      </dsp:txBody>
      <dsp:txXfrm>
        <a:off x="5309" y="0"/>
        <a:ext cx="2553581" cy="2021106"/>
      </dsp:txXfrm>
    </dsp:sp>
    <dsp:sp modelId="{30CD3A6A-C0C7-4B0D-A6CE-AA59582ACFCA}">
      <dsp:nvSpPr>
        <dsp:cNvPr id="0" name=""/>
        <dsp:cNvSpPr/>
      </dsp:nvSpPr>
      <dsp:spPr>
        <a:xfrm>
          <a:off x="1029461" y="2273745"/>
          <a:ext cx="505276" cy="5052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7DA0-AC9D-4104-AE42-E3E06E70012A}">
      <dsp:nvSpPr>
        <dsp:cNvPr id="0" name=""/>
        <dsp:cNvSpPr/>
      </dsp:nvSpPr>
      <dsp:spPr>
        <a:xfrm>
          <a:off x="2631157" y="3252395"/>
          <a:ext cx="2553581" cy="95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4. Hobby-</a:t>
          </a:r>
          <a:r>
            <a:rPr lang="fi-FI" sz="2800" kern="1200" dirty="0" err="1"/>
            <a:t>try</a:t>
          </a:r>
          <a:r>
            <a:rPr lang="fi-FI" sz="2800" kern="1200" dirty="0"/>
            <a:t>-out-</a:t>
          </a:r>
          <a:r>
            <a:rPr lang="fi-FI" sz="2800" kern="1200" dirty="0" err="1"/>
            <a:t>plan</a:t>
          </a:r>
          <a:endParaRPr lang="fi-FI" sz="2800" kern="1200" dirty="0"/>
        </a:p>
      </dsp:txBody>
      <dsp:txXfrm>
        <a:off x="2631157" y="3252395"/>
        <a:ext cx="2553581" cy="955862"/>
      </dsp:txXfrm>
    </dsp:sp>
    <dsp:sp modelId="{A991039B-3DF7-4925-94BD-B0C711BBF453}">
      <dsp:nvSpPr>
        <dsp:cNvPr id="0" name=""/>
        <dsp:cNvSpPr/>
      </dsp:nvSpPr>
      <dsp:spPr>
        <a:xfrm>
          <a:off x="3710722" y="2540056"/>
          <a:ext cx="505276" cy="5052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69EDD-D59D-405F-8FD8-CE07F94D379D}">
      <dsp:nvSpPr>
        <dsp:cNvPr id="0" name=""/>
        <dsp:cNvSpPr/>
      </dsp:nvSpPr>
      <dsp:spPr>
        <a:xfrm>
          <a:off x="5367830" y="0"/>
          <a:ext cx="2553581" cy="202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5. </a:t>
          </a:r>
          <a:r>
            <a:rPr lang="fi-FI" sz="2800" kern="1200" dirty="0" err="1"/>
            <a:t>Experimental</a:t>
          </a:r>
          <a:r>
            <a:rPr lang="fi-FI" sz="2800" kern="1200" dirty="0"/>
            <a:t> </a:t>
          </a:r>
          <a:r>
            <a:rPr lang="fi-FI" sz="2800" kern="1200" dirty="0" err="1"/>
            <a:t>period</a:t>
          </a:r>
          <a:endParaRPr lang="fi-FI" sz="2800" kern="1200" dirty="0"/>
        </a:p>
      </dsp:txBody>
      <dsp:txXfrm>
        <a:off x="5367830" y="0"/>
        <a:ext cx="2553581" cy="2021106"/>
      </dsp:txXfrm>
    </dsp:sp>
    <dsp:sp modelId="{FD8D7EA6-B3AB-4A29-AA50-97B23EB730F1}">
      <dsp:nvSpPr>
        <dsp:cNvPr id="0" name=""/>
        <dsp:cNvSpPr/>
      </dsp:nvSpPr>
      <dsp:spPr>
        <a:xfrm>
          <a:off x="6391983" y="2273745"/>
          <a:ext cx="505276" cy="505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D434E-A0B4-4954-9415-6902155FE69B}">
      <dsp:nvSpPr>
        <dsp:cNvPr id="0" name=""/>
        <dsp:cNvSpPr/>
      </dsp:nvSpPr>
      <dsp:spPr>
        <a:xfrm>
          <a:off x="7937372" y="3266341"/>
          <a:ext cx="2553581" cy="112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6. </a:t>
          </a:r>
          <a:r>
            <a:rPr lang="fi-FI" sz="2800" kern="1200" dirty="0" err="1"/>
            <a:t>Final</a:t>
          </a:r>
          <a:r>
            <a:rPr lang="fi-FI" sz="2800" kern="1200" dirty="0"/>
            <a:t> </a:t>
          </a:r>
          <a:r>
            <a:rPr lang="fi-FI" sz="2800" kern="1200" dirty="0" err="1"/>
            <a:t>meeting</a:t>
          </a:r>
          <a:endParaRPr lang="fi-FI" sz="2800" kern="1200" dirty="0"/>
        </a:p>
      </dsp:txBody>
      <dsp:txXfrm>
        <a:off x="7937372" y="3266341"/>
        <a:ext cx="2553581" cy="1125554"/>
      </dsp:txXfrm>
    </dsp:sp>
    <dsp:sp modelId="{2D20742B-D1E5-4C14-BAD5-6C5FF98C9FE0}">
      <dsp:nvSpPr>
        <dsp:cNvPr id="0" name=""/>
        <dsp:cNvSpPr/>
      </dsp:nvSpPr>
      <dsp:spPr>
        <a:xfrm>
          <a:off x="9073243" y="2497633"/>
          <a:ext cx="505276" cy="5052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343A8-787B-4FD2-BB11-29A5F13856CB}">
      <dsp:nvSpPr>
        <dsp:cNvPr id="0" name=""/>
        <dsp:cNvSpPr/>
      </dsp:nvSpPr>
      <dsp:spPr>
        <a:xfrm rot="16200000">
          <a:off x="1200323" y="-1143559"/>
          <a:ext cx="3042455" cy="539488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solidFill>
                <a:schemeClr val="tx1"/>
              </a:solidFill>
            </a:rPr>
            <a:t>155 </a:t>
          </a:r>
          <a:r>
            <a:rPr lang="fi-FI" sz="2200" b="1" kern="1200" dirty="0" err="1">
              <a:solidFill>
                <a:schemeClr val="tx1"/>
              </a:solidFill>
            </a:rPr>
            <a:t>families</a:t>
          </a:r>
          <a:r>
            <a:rPr lang="fi-FI" sz="2200" b="1" kern="1200" dirty="0">
              <a:solidFill>
                <a:schemeClr val="tx1"/>
              </a:solidFill>
            </a:rPr>
            <a:t> (Heidi Skantz):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kern="1200" dirty="0">
              <a:solidFill>
                <a:schemeClr val="tx1"/>
              </a:solidFill>
            </a:rPr>
            <a:t>54% </a:t>
          </a:r>
          <a:r>
            <a:rPr lang="fi-FI" sz="2200" b="0" kern="1200" dirty="0" err="1">
              <a:solidFill>
                <a:schemeClr val="tx1"/>
              </a:solidFill>
            </a:rPr>
            <a:t>found</a:t>
          </a:r>
          <a:r>
            <a:rPr lang="fi-FI" sz="2200" b="0" kern="1200" dirty="0">
              <a:solidFill>
                <a:schemeClr val="tx1"/>
              </a:solidFill>
            </a:rPr>
            <a:t> a hobby.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kern="1200" dirty="0">
              <a:solidFill>
                <a:schemeClr val="tx1"/>
              </a:solidFill>
            </a:rPr>
            <a:t>61% </a:t>
          </a:r>
          <a:r>
            <a:rPr lang="fi-FI" sz="2200" b="0" kern="1200" dirty="0" err="1">
              <a:solidFill>
                <a:schemeClr val="tx1"/>
              </a:solidFill>
            </a:rPr>
            <a:t>become</a:t>
          </a:r>
          <a:r>
            <a:rPr lang="fi-FI" sz="2200" b="0" kern="1200" dirty="0">
              <a:solidFill>
                <a:schemeClr val="tx1"/>
              </a:solidFill>
            </a:rPr>
            <a:t> </a:t>
          </a:r>
          <a:r>
            <a:rPr lang="fi-FI" sz="2200" b="0" kern="1200" dirty="0" err="1">
              <a:solidFill>
                <a:schemeClr val="tx1"/>
              </a:solidFill>
            </a:rPr>
            <a:t>more</a:t>
          </a:r>
          <a:r>
            <a:rPr lang="fi-FI" sz="2200" b="0" kern="1200" dirty="0">
              <a:solidFill>
                <a:schemeClr val="tx1"/>
              </a:solidFill>
            </a:rPr>
            <a:t> </a:t>
          </a:r>
          <a:r>
            <a:rPr lang="fi-FI" sz="2200" b="0" kern="1200" dirty="0" err="1">
              <a:solidFill>
                <a:schemeClr val="tx1"/>
              </a:solidFill>
            </a:rPr>
            <a:t>active</a:t>
          </a:r>
          <a:r>
            <a:rPr lang="fi-FI" sz="2200" b="0" kern="1200" dirty="0">
              <a:solidFill>
                <a:schemeClr val="tx1"/>
              </a:solidFill>
            </a:rPr>
            <a:t>.</a:t>
          </a:r>
        </a:p>
      </dsp:txBody>
      <dsp:txXfrm rot="5400000">
        <a:off x="24109" y="32655"/>
        <a:ext cx="5394883" cy="2281841"/>
      </dsp:txXfrm>
    </dsp:sp>
    <dsp:sp modelId="{2C4AE0F1-18C3-46B7-84EF-31C9CE00D523}">
      <dsp:nvSpPr>
        <dsp:cNvPr id="0" name=""/>
        <dsp:cNvSpPr/>
      </dsp:nvSpPr>
      <dsp:spPr>
        <a:xfrm>
          <a:off x="5384874" y="46632"/>
          <a:ext cx="5381537" cy="28438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i="0" kern="1200" dirty="0"/>
            <a:t>16 /(19) </a:t>
          </a:r>
          <a:r>
            <a:rPr lang="fi-FI" sz="2200" b="1" i="0" kern="1200" dirty="0" err="1"/>
            <a:t>teachers</a:t>
          </a:r>
          <a:r>
            <a:rPr lang="fi-FI" sz="2200" b="1" i="0" kern="1200" dirty="0"/>
            <a:t>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 Learning </a:t>
          </a:r>
          <a:r>
            <a:rPr lang="fi-FI" sz="2200" kern="1200" dirty="0" err="1"/>
            <a:t>goals</a:t>
          </a:r>
          <a:r>
            <a:rPr lang="fi-FI" sz="2200" kern="1200" dirty="0"/>
            <a:t> </a:t>
          </a:r>
          <a:r>
            <a:rPr lang="fi-FI" sz="2200" kern="1200" dirty="0" err="1"/>
            <a:t>were</a:t>
          </a:r>
          <a:r>
            <a:rPr lang="fi-FI" sz="2200" kern="1200" dirty="0"/>
            <a:t> </a:t>
          </a:r>
          <a:r>
            <a:rPr lang="fi-FI" sz="2200" kern="1200" dirty="0" err="1"/>
            <a:t>well</a:t>
          </a:r>
          <a:r>
            <a:rPr lang="fi-FI" sz="2200" kern="1200" dirty="0"/>
            <a:t> </a:t>
          </a:r>
          <a:r>
            <a:rPr lang="fi-FI" sz="2200" kern="1200" dirty="0" err="1"/>
            <a:t>met</a:t>
          </a:r>
          <a:r>
            <a:rPr lang="fi-FI" sz="2200" kern="1200" dirty="0"/>
            <a:t> &amp; </a:t>
          </a:r>
          <a:r>
            <a:rPr lang="fi-FI" sz="2200" kern="1200" dirty="0" err="1"/>
            <a:t>good</a:t>
          </a:r>
          <a:r>
            <a:rPr lang="fi-FI" sz="2200" kern="1200" dirty="0"/>
            <a:t> </a:t>
          </a:r>
          <a:r>
            <a:rPr lang="fi-FI" sz="2200" kern="1200" dirty="0" err="1"/>
            <a:t>co-operation</a:t>
          </a:r>
          <a:r>
            <a:rPr lang="fi-FI" sz="2200" kern="1200" dirty="0"/>
            <a:t> </a:t>
          </a:r>
          <a:r>
            <a:rPr lang="fi-FI" sz="2200" kern="1200" dirty="0" err="1"/>
            <a:t>model</a:t>
          </a:r>
          <a:r>
            <a:rPr lang="fi-FI" sz="2200" kern="1200" dirty="0"/>
            <a:t>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i="1" kern="1200" dirty="0"/>
        </a:p>
      </dsp:txBody>
      <dsp:txXfrm>
        <a:off x="5384874" y="46632"/>
        <a:ext cx="5381537" cy="2132901"/>
      </dsp:txXfrm>
    </dsp:sp>
    <dsp:sp modelId="{6A427010-1EF8-4A26-977D-353CD7F9F6AA}">
      <dsp:nvSpPr>
        <dsp:cNvPr id="0" name=""/>
        <dsp:cNvSpPr/>
      </dsp:nvSpPr>
      <dsp:spPr>
        <a:xfrm rot="10800000">
          <a:off x="0" y="2893514"/>
          <a:ext cx="5381537" cy="28438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i="0" kern="1200" dirty="0"/>
            <a:t>201 (∞ 250) </a:t>
          </a:r>
          <a:r>
            <a:rPr lang="fi-FI" sz="2200" b="1" i="0" kern="1200" dirty="0" err="1"/>
            <a:t>PAPAIs</a:t>
          </a:r>
          <a:r>
            <a:rPr lang="fi-FI" sz="2200" b="1" i="0" kern="1200" dirty="0"/>
            <a:t>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i="0" kern="1200" dirty="0"/>
            <a:t>87 % </a:t>
          </a:r>
          <a:r>
            <a:rPr lang="fi-FI" sz="2200" i="0" kern="1200" dirty="0" err="1"/>
            <a:t>reported</a:t>
          </a:r>
          <a:r>
            <a:rPr lang="fi-FI" sz="2200" i="0" kern="1200" dirty="0"/>
            <a:t> </a:t>
          </a:r>
          <a:r>
            <a:rPr lang="fi-FI" sz="2200" i="0" kern="1200" dirty="0" err="1"/>
            <a:t>having</a:t>
          </a:r>
          <a:r>
            <a:rPr lang="fi-FI" sz="2200" i="0" kern="1200" dirty="0"/>
            <a:t> </a:t>
          </a:r>
          <a:r>
            <a:rPr lang="fi-FI" sz="2200" i="0" kern="1200" dirty="0" err="1"/>
            <a:t>learned</a:t>
          </a:r>
          <a:r>
            <a:rPr lang="fi-FI" sz="2200" i="0" kern="1200" dirty="0"/>
            <a:t> </a:t>
          </a:r>
          <a:r>
            <a:rPr lang="fi-FI" sz="2200" i="0" kern="1200" dirty="0" err="1"/>
            <a:t>useful</a:t>
          </a:r>
          <a:r>
            <a:rPr lang="fi-FI" sz="2200" i="0" kern="1200" dirty="0"/>
            <a:t> </a:t>
          </a:r>
          <a:r>
            <a:rPr lang="fi-FI" sz="2200" i="0" kern="1200" dirty="0" err="1"/>
            <a:t>profesional</a:t>
          </a:r>
          <a:r>
            <a:rPr lang="fi-FI" sz="2200" i="0" kern="1200" dirty="0"/>
            <a:t> </a:t>
          </a:r>
          <a:r>
            <a:rPr lang="fi-FI" sz="2200" i="0" kern="1200" dirty="0" err="1"/>
            <a:t>skills</a:t>
          </a:r>
          <a:r>
            <a:rPr lang="fi-FI" sz="2200" i="0" kern="1200" dirty="0"/>
            <a:t>. 85  % </a:t>
          </a:r>
          <a:r>
            <a:rPr lang="fi-FI" sz="2200" i="0" kern="1200" dirty="0" err="1"/>
            <a:t>would</a:t>
          </a:r>
          <a:r>
            <a:rPr lang="fi-FI" sz="2200" i="0" kern="1200" dirty="0"/>
            <a:t> </a:t>
          </a:r>
          <a:r>
            <a:rPr lang="fi-FI" sz="2200" i="0" kern="1200" dirty="0" err="1"/>
            <a:t>recommend</a:t>
          </a:r>
          <a:r>
            <a:rPr lang="fi-FI" sz="2200" i="0" kern="1200" dirty="0"/>
            <a:t> </a:t>
          </a:r>
          <a:r>
            <a:rPr lang="fi-FI" sz="2200" i="0" kern="1200" dirty="0" err="1"/>
            <a:t>this</a:t>
          </a:r>
          <a:r>
            <a:rPr lang="fi-FI" sz="2200" i="0" kern="1200" dirty="0"/>
            <a:t> </a:t>
          </a:r>
          <a:r>
            <a:rPr lang="fi-FI" sz="2200" i="0" kern="1200" dirty="0" err="1"/>
            <a:t>program</a:t>
          </a:r>
          <a:r>
            <a:rPr lang="fi-FI" sz="2200" i="0" kern="1200" dirty="0"/>
            <a:t> to </a:t>
          </a:r>
          <a:r>
            <a:rPr lang="fi-FI" sz="2200" i="0" kern="1200" dirty="0" err="1"/>
            <a:t>their</a:t>
          </a:r>
          <a:r>
            <a:rPr lang="fi-FI" sz="2200" i="0" kern="1200" dirty="0"/>
            <a:t> </a:t>
          </a:r>
          <a:r>
            <a:rPr lang="fi-FI" sz="2200" i="0" kern="1200" dirty="0" err="1"/>
            <a:t>fellow</a:t>
          </a:r>
          <a:r>
            <a:rPr lang="fi-FI" sz="2200" i="0" kern="1200" dirty="0"/>
            <a:t> </a:t>
          </a:r>
          <a:r>
            <a:rPr lang="fi-FI" sz="2200" i="0" kern="1200" dirty="0" err="1"/>
            <a:t>students</a:t>
          </a:r>
          <a:r>
            <a:rPr lang="fi-FI" sz="2200" i="0" kern="1200" dirty="0"/>
            <a:t>.</a:t>
          </a:r>
          <a:r>
            <a:rPr lang="en-US" sz="2200" i="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i="1" kern="1200" dirty="0"/>
        </a:p>
      </dsp:txBody>
      <dsp:txXfrm rot="10800000">
        <a:off x="0" y="3604481"/>
        <a:ext cx="5381537" cy="2132901"/>
      </dsp:txXfrm>
    </dsp:sp>
    <dsp:sp modelId="{2B8E904C-D777-4F28-A416-43189694480D}">
      <dsp:nvSpPr>
        <dsp:cNvPr id="0" name=""/>
        <dsp:cNvSpPr/>
      </dsp:nvSpPr>
      <dsp:spPr>
        <a:xfrm rot="5400000">
          <a:off x="6620128" y="1624680"/>
          <a:ext cx="2843868" cy="5381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i="0" kern="1200" dirty="0"/>
            <a:t>12/(46) </a:t>
          </a:r>
          <a:r>
            <a:rPr lang="fi-FI" sz="2200" b="1" i="0" kern="1200" dirty="0" err="1"/>
            <a:t>municipal</a:t>
          </a:r>
          <a:r>
            <a:rPr lang="fi-FI" sz="2200" b="1" i="0" kern="1200" dirty="0"/>
            <a:t> APA-</a:t>
          </a:r>
          <a:r>
            <a:rPr lang="fi-FI" sz="2200" b="1" i="0" kern="1200" dirty="0" err="1"/>
            <a:t>instructors</a:t>
          </a:r>
          <a:r>
            <a:rPr lang="fi-FI" sz="2200" b="1" i="0" kern="1200" dirty="0"/>
            <a:t>:</a:t>
          </a:r>
          <a:r>
            <a:rPr lang="fi-FI" sz="2200" i="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/>
            <a:t>Good way of marketing and developing sporting opportunities and reaching this target group, development ideas. </a:t>
          </a:r>
        </a:p>
      </dsp:txBody>
      <dsp:txXfrm rot="-5400000">
        <a:off x="5351293" y="3604481"/>
        <a:ext cx="5381537" cy="2132901"/>
      </dsp:txXfrm>
    </dsp:sp>
    <dsp:sp modelId="{774E245F-0B80-448F-8363-1BF05F0017AD}">
      <dsp:nvSpPr>
        <dsp:cNvPr id="0" name=""/>
        <dsp:cNvSpPr/>
      </dsp:nvSpPr>
      <dsp:spPr>
        <a:xfrm>
          <a:off x="3962797" y="2136861"/>
          <a:ext cx="2837480" cy="141401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/>
        </a:p>
      </dsp:txBody>
      <dsp:txXfrm>
        <a:off x="4031823" y="2205887"/>
        <a:ext cx="2699428" cy="1275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2DF5A-D677-41C9-9736-035787F885EB}" type="datetimeFigureOut">
              <a:rPr lang="fi-FI" smtClean="0"/>
              <a:t>18.8.2017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3F58-346A-4A50-964B-7E2082A72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17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20E9-DCC4-4DB2-9EC5-BC91D9135523}" type="datetimeFigureOut">
              <a:rPr lang="fi-FI" smtClean="0"/>
              <a:t>18.8.2017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F42ED-AD02-4AC1-AD90-1282B99AAD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78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F42ED-AD02-4AC1-AD90-1282B99AADC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65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F42ED-AD02-4AC1-AD90-1282B99AADC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8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7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43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47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43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72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41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01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63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51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03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37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92B8B-30C9-4414-A019-BEFAE07061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55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a.nl/kc-bsv/gedeelde-content/contentgroep/sedy-project/results/execute-and-monitor-pilots/execute-and-monitor-pilots.html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vammaisurheilu.fi/ajankohtaista/valtti/perheill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a.nl/kc-bsv/gedeelde-content/contentgroep/sedy-project/results/development-of-pilots/development-of-pilot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ammaisurheilu.fi/images/tiedostot/ladattavat-tiedostot/valttiraportti2017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vammaisurheilu.fi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portetcitoyennete.com/en/index.htm" TargetMode="External"/><Relationship Id="rId3" Type="http://schemas.openxmlformats.org/officeDocument/2006/relationships/hyperlink" Target="https://www.inholland.nl/locaties/studeren-in-haarlem/" TargetMode="External"/><Relationship Id="rId7" Type="http://schemas.openxmlformats.org/officeDocument/2006/relationships/hyperlink" Target="http://www.youth-sport.net/about" TargetMode="External"/><Relationship Id="rId2" Type="http://schemas.openxmlformats.org/officeDocument/2006/relationships/hyperlink" Target="http://www.amsterdamuas.com/education/faculties/faculties/faculties/content/folder/fsn/faculty-of-sports-and-nutri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mmaisurheilu.fi/in-english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wdsauk.co.uk/" TargetMode="External"/><Relationship Id="rId10" Type="http://schemas.openxmlformats.org/officeDocument/2006/relationships/hyperlink" Target="http://si.esdrm.ipsantarem.pt/esdrm_si/web_page.inicial" TargetMode="External"/><Relationship Id="rId4" Type="http://schemas.openxmlformats.org/officeDocument/2006/relationships/hyperlink" Target="https://www.youthsporttrust.org/" TargetMode="External"/><Relationship Id="rId9" Type="http://schemas.openxmlformats.org/officeDocument/2006/relationships/hyperlink" Target="http://www.lsu.lt/en/about-universit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hva.nl/kc-bsv/gedeelde-content/contentgroep/sedy-project/sedy-project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mmaisurheilu.fi/ajankohtaista/valtti/in-english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:\LLP IT coordination\Forms\Application Forms\Call 2013\eForms\2. Analysis\1. Prototypes\1. Word Forms\EAC_E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83" y="377243"/>
            <a:ext cx="2269465" cy="1405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orakulmio 3"/>
          <p:cNvSpPr/>
          <p:nvPr/>
        </p:nvSpPr>
        <p:spPr>
          <a:xfrm>
            <a:off x="8630183" y="1796115"/>
            <a:ext cx="2900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Erasmus+</a:t>
            </a:r>
          </a:p>
          <a:p>
            <a:r>
              <a:rPr lang="en-GB" sz="1600" dirty="0"/>
              <a:t>Collaborative Partnerships</a:t>
            </a:r>
            <a:endParaRPr lang="fi-FI" sz="1600" dirty="0"/>
          </a:p>
        </p:txBody>
      </p:sp>
      <p:sp>
        <p:nvSpPr>
          <p:cNvPr id="5" name="Suorakulmio 4"/>
          <p:cNvSpPr/>
          <p:nvPr/>
        </p:nvSpPr>
        <p:spPr>
          <a:xfrm>
            <a:off x="483449" y="2760600"/>
            <a:ext cx="114686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dirty="0"/>
          </a:p>
          <a:p>
            <a:pPr algn="ctr"/>
            <a:r>
              <a:rPr lang="fi-FI" sz="4400" b="1" dirty="0" err="1"/>
              <a:t>Finnish</a:t>
            </a:r>
            <a:r>
              <a:rPr lang="fi-FI" sz="4400" b="1" dirty="0"/>
              <a:t> </a:t>
            </a:r>
            <a:r>
              <a:rPr lang="fi-FI" sz="4400" b="1" dirty="0" err="1"/>
              <a:t>pilot</a:t>
            </a:r>
            <a:r>
              <a:rPr lang="fi-FI" sz="4400" b="1" dirty="0"/>
              <a:t> </a:t>
            </a:r>
            <a:r>
              <a:rPr lang="fi-FI" sz="4400" b="1" dirty="0" err="1"/>
              <a:t>project</a:t>
            </a:r>
            <a:r>
              <a:rPr lang="fi-FI" sz="4400" b="1" dirty="0"/>
              <a:t> Valtti 2016 </a:t>
            </a:r>
            <a:r>
              <a:rPr lang="fi-FI" sz="4400" b="1" dirty="0" err="1"/>
              <a:t>was</a:t>
            </a:r>
            <a:r>
              <a:rPr lang="fi-FI" sz="4400" b="1" dirty="0"/>
              <a:t> a </a:t>
            </a:r>
            <a:r>
              <a:rPr lang="fi-FI" sz="4400" b="1" dirty="0" err="1"/>
              <a:t>success</a:t>
            </a:r>
            <a:endParaRPr lang="fi-FI" sz="4400" b="1" dirty="0"/>
          </a:p>
          <a:p>
            <a:pPr algn="ctr"/>
            <a:r>
              <a:rPr lang="fi-FI" sz="2400" b="1" dirty="0"/>
              <a:t>- </a:t>
            </a:r>
            <a:r>
              <a:rPr lang="fi-FI" sz="2400" b="1" dirty="0" err="1"/>
              <a:t>finding</a:t>
            </a:r>
            <a:r>
              <a:rPr lang="fi-FI" sz="2400" b="1" dirty="0"/>
              <a:t> a hobby </a:t>
            </a:r>
            <a:r>
              <a:rPr lang="fi-FI" sz="2400" b="1" dirty="0" err="1"/>
              <a:t>with</a:t>
            </a:r>
            <a:r>
              <a:rPr lang="fi-FI" sz="2400" b="1"/>
              <a:t> a personal</a:t>
            </a:r>
            <a:r>
              <a:rPr lang="fi-FI" sz="2400" b="1" dirty="0"/>
              <a:t> APA </a:t>
            </a:r>
            <a:r>
              <a:rPr lang="fi-FI" sz="2400" b="1" dirty="0" err="1"/>
              <a:t>instructor</a:t>
            </a:r>
            <a:r>
              <a:rPr lang="fi-FI" sz="2400" b="1" dirty="0"/>
              <a:t> (PAPAI)</a:t>
            </a:r>
          </a:p>
          <a:p>
            <a:pPr algn="ctr"/>
            <a:r>
              <a:rPr lang="fi-FI" sz="2400" dirty="0"/>
              <a:t>Aija Saari, </a:t>
            </a:r>
            <a:r>
              <a:rPr lang="fi-FI" sz="2400" dirty="0" err="1"/>
              <a:t>research</a:t>
            </a:r>
            <a:r>
              <a:rPr lang="fi-FI" sz="2400" dirty="0"/>
              <a:t> </a:t>
            </a:r>
            <a:r>
              <a:rPr lang="fi-FI" sz="2400" dirty="0" err="1"/>
              <a:t>manager</a:t>
            </a:r>
            <a:endParaRPr lang="fi-FI" sz="2400" dirty="0"/>
          </a:p>
          <a:p>
            <a:pPr algn="ctr"/>
            <a:r>
              <a:rPr lang="fi-FI" sz="2400" dirty="0"/>
              <a:t>aija.saari@vammaisurheilu.fi</a:t>
            </a:r>
          </a:p>
          <a:p>
            <a:pPr algn="ctr"/>
            <a:endParaRPr lang="fi-FI" sz="2400" dirty="0"/>
          </a:p>
          <a:p>
            <a:pPr algn="ctr"/>
            <a:r>
              <a:rPr lang="fi-FI" b="1" dirty="0"/>
              <a:t>13.8.2017</a:t>
            </a:r>
            <a:br>
              <a:rPr lang="fi-FI" sz="2400" dirty="0"/>
            </a:br>
            <a:endParaRPr lang="fi-FI" sz="24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85" y="394268"/>
            <a:ext cx="3422549" cy="188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1204578"/>
            <a:ext cx="3598877" cy="10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4" y="268447"/>
            <a:ext cx="6476301" cy="647630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6444" y="1690643"/>
            <a:ext cx="6501466" cy="3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3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3560810506"/>
              </p:ext>
            </p:extLst>
          </p:nvPr>
        </p:nvGraphicFramePr>
        <p:xfrm>
          <a:off x="405353" y="805992"/>
          <a:ext cx="11786647" cy="505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526329" y="544382"/>
            <a:ext cx="11665671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1. Online </a:t>
            </a:r>
            <a:r>
              <a:rPr lang="fi-FI" sz="2800" dirty="0" err="1"/>
              <a:t>application</a:t>
            </a:r>
            <a:r>
              <a:rPr lang="fi-FI" sz="2800" dirty="0"/>
              <a:t> – 2. </a:t>
            </a:r>
            <a:r>
              <a:rPr lang="fi-FI" sz="2800" dirty="0" err="1"/>
              <a:t>consent</a:t>
            </a:r>
            <a:r>
              <a:rPr lang="fi-FI" sz="2800" dirty="0"/>
              <a:t> </a:t>
            </a:r>
            <a:r>
              <a:rPr lang="fi-FI" sz="2800" dirty="0" err="1"/>
              <a:t>information</a:t>
            </a:r>
            <a:r>
              <a:rPr lang="fi-FI" sz="2800" dirty="0"/>
              <a:t> </a:t>
            </a:r>
            <a:r>
              <a:rPr lang="fi-FI" sz="2800" dirty="0" err="1"/>
              <a:t>sheet</a:t>
            </a:r>
            <a:r>
              <a:rPr lang="fi-FI" sz="2800" dirty="0"/>
              <a:t> &amp; Valtti </a:t>
            </a:r>
            <a:r>
              <a:rPr lang="fi-FI" sz="2800" dirty="0" err="1"/>
              <a:t>pairs</a:t>
            </a:r>
            <a:r>
              <a:rPr lang="fi-FI" sz="2800" dirty="0"/>
              <a:t> </a:t>
            </a:r>
          </a:p>
        </p:txBody>
      </p:sp>
      <p:sp>
        <p:nvSpPr>
          <p:cNvPr id="9" name="Hakasuljepari 8"/>
          <p:cNvSpPr/>
          <p:nvPr/>
        </p:nvSpPr>
        <p:spPr>
          <a:xfrm>
            <a:off x="810705" y="5326144"/>
            <a:ext cx="2055043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904973" y="5401558"/>
            <a:ext cx="1960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Get</a:t>
            </a:r>
            <a:r>
              <a:rPr lang="fi-FI" sz="1400" dirty="0"/>
              <a:t> to </a:t>
            </a:r>
            <a:r>
              <a:rPr lang="fi-FI" sz="1400" dirty="0" err="1"/>
              <a:t>know</a:t>
            </a:r>
            <a:r>
              <a:rPr lang="fi-FI" sz="1400" dirty="0"/>
              <a:t> </a:t>
            </a:r>
            <a:r>
              <a:rPr lang="fi-FI" sz="1400" dirty="0" err="1"/>
              <a:t>each</a:t>
            </a:r>
            <a:r>
              <a:rPr lang="fi-FI" sz="1400" dirty="0"/>
              <a:t> </a:t>
            </a:r>
            <a:r>
              <a:rPr lang="fi-FI" sz="1400" dirty="0" err="1"/>
              <a:t>other</a:t>
            </a:r>
            <a:r>
              <a:rPr lang="fi-FI" sz="1400" dirty="0"/>
              <a:t>, </a:t>
            </a:r>
            <a:r>
              <a:rPr lang="fi-FI" sz="1400" dirty="0" err="1"/>
              <a:t>background</a:t>
            </a:r>
            <a:r>
              <a:rPr lang="fi-FI" sz="1400" dirty="0"/>
              <a:t>, </a:t>
            </a:r>
            <a:r>
              <a:rPr lang="fi-FI" sz="1400" dirty="0" err="1"/>
              <a:t>interests</a:t>
            </a:r>
            <a:r>
              <a:rPr lang="fi-FI" sz="1400" dirty="0"/>
              <a:t>, </a:t>
            </a:r>
            <a:r>
              <a:rPr lang="fi-FI" sz="1400" dirty="0" err="1"/>
              <a:t>resources</a:t>
            </a:r>
            <a:r>
              <a:rPr lang="fi-FI" sz="1400" dirty="0"/>
              <a:t>, </a:t>
            </a:r>
            <a:r>
              <a:rPr lang="fi-FI" sz="1400" dirty="0" err="1"/>
              <a:t>goals</a:t>
            </a:r>
            <a:endParaRPr lang="fi-FI" sz="1400" dirty="0"/>
          </a:p>
        </p:txBody>
      </p:sp>
      <p:sp>
        <p:nvSpPr>
          <p:cNvPr id="12" name="Hakasuljepari 11"/>
          <p:cNvSpPr/>
          <p:nvPr/>
        </p:nvSpPr>
        <p:spPr>
          <a:xfrm>
            <a:off x="3393649" y="5401558"/>
            <a:ext cx="2196446" cy="9541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3530337" y="5401559"/>
            <a:ext cx="2059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Opportunities</a:t>
            </a:r>
            <a:r>
              <a:rPr lang="fi-FI" sz="1400" dirty="0"/>
              <a:t> (</a:t>
            </a:r>
            <a:r>
              <a:rPr lang="fi-FI" sz="1400" dirty="0" err="1"/>
              <a:t>special</a:t>
            </a:r>
            <a:r>
              <a:rPr lang="fi-FI" sz="1400" dirty="0"/>
              <a:t> vs. </a:t>
            </a:r>
            <a:r>
              <a:rPr lang="fi-FI" sz="1400" dirty="0" err="1"/>
              <a:t>mainstream</a:t>
            </a:r>
            <a:r>
              <a:rPr lang="fi-FI" sz="1400" dirty="0"/>
              <a:t>).</a:t>
            </a:r>
          </a:p>
          <a:p>
            <a:r>
              <a:rPr lang="fi-FI" sz="1400" dirty="0"/>
              <a:t>Group vs. </a:t>
            </a:r>
            <a:r>
              <a:rPr lang="fi-FI" sz="1400" dirty="0" err="1"/>
              <a:t>individual</a:t>
            </a:r>
            <a:r>
              <a:rPr lang="fi-FI" sz="1400" dirty="0"/>
              <a:t> </a:t>
            </a:r>
            <a:r>
              <a:rPr lang="fi-FI" sz="1400" dirty="0" err="1"/>
              <a:t>activities</a:t>
            </a:r>
            <a:r>
              <a:rPr lang="fi-FI" sz="1400" dirty="0"/>
              <a:t>.</a:t>
            </a:r>
          </a:p>
        </p:txBody>
      </p:sp>
      <p:sp>
        <p:nvSpPr>
          <p:cNvPr id="16" name="Hakasuljepari 15"/>
          <p:cNvSpPr/>
          <p:nvPr/>
        </p:nvSpPr>
        <p:spPr>
          <a:xfrm>
            <a:off x="6080288" y="5401559"/>
            <a:ext cx="247925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6117997" y="5410985"/>
            <a:ext cx="222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Min 4 (2) </a:t>
            </a:r>
            <a:r>
              <a:rPr lang="fi-FI" sz="1400" dirty="0" err="1"/>
              <a:t>try-outs</a:t>
            </a:r>
            <a:r>
              <a:rPr lang="fi-FI" sz="1400" dirty="0"/>
              <a:t>, feedback, </a:t>
            </a:r>
            <a:r>
              <a:rPr lang="fi-FI" sz="1400" dirty="0" err="1"/>
              <a:t>photos</a:t>
            </a:r>
            <a:r>
              <a:rPr lang="fi-FI" sz="1400" dirty="0"/>
              <a:t>.</a:t>
            </a:r>
          </a:p>
        </p:txBody>
      </p:sp>
      <p:sp>
        <p:nvSpPr>
          <p:cNvPr id="18" name="Hakasuljepari 17"/>
          <p:cNvSpPr/>
          <p:nvPr/>
        </p:nvSpPr>
        <p:spPr>
          <a:xfrm>
            <a:off x="8861194" y="5410985"/>
            <a:ext cx="2328421" cy="82955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/>
          <p:cNvSpPr txBox="1"/>
          <p:nvPr/>
        </p:nvSpPr>
        <p:spPr>
          <a:xfrm>
            <a:off x="9049731" y="5410985"/>
            <a:ext cx="2139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Did</a:t>
            </a:r>
            <a:r>
              <a:rPr lang="fi-FI" sz="1400" dirty="0"/>
              <a:t> </a:t>
            </a:r>
            <a:r>
              <a:rPr lang="fi-FI" sz="1400" dirty="0" err="1"/>
              <a:t>we</a:t>
            </a:r>
            <a:r>
              <a:rPr lang="fi-FI" sz="1400" dirty="0"/>
              <a:t> </a:t>
            </a:r>
            <a:r>
              <a:rPr lang="fi-FI" sz="1400" dirty="0" err="1"/>
              <a:t>find</a:t>
            </a:r>
            <a:r>
              <a:rPr lang="fi-FI" sz="1400" dirty="0"/>
              <a:t> a hobby? </a:t>
            </a:r>
            <a:r>
              <a:rPr lang="fi-FI" sz="1400" dirty="0" err="1"/>
              <a:t>Did</a:t>
            </a:r>
            <a:r>
              <a:rPr lang="fi-FI" sz="1400" dirty="0"/>
              <a:t> </a:t>
            </a:r>
            <a:r>
              <a:rPr lang="fi-FI" sz="1400" dirty="0" err="1"/>
              <a:t>we</a:t>
            </a:r>
            <a:r>
              <a:rPr lang="fi-FI" sz="1400" dirty="0"/>
              <a:t> </a:t>
            </a:r>
            <a:r>
              <a:rPr lang="fi-FI" sz="1400" dirty="0" err="1"/>
              <a:t>meet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goals</a:t>
            </a:r>
            <a:r>
              <a:rPr lang="fi-FI" sz="1400" dirty="0"/>
              <a:t>? </a:t>
            </a:r>
            <a:r>
              <a:rPr lang="fi-FI" sz="1400" dirty="0" err="1"/>
              <a:t>Recommendations</a:t>
            </a:r>
            <a:r>
              <a:rPr lang="fi-FI" sz="1400" dirty="0"/>
              <a:t> for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future</a:t>
            </a:r>
            <a:r>
              <a:rPr lang="fi-FI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5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7731" y="253877"/>
            <a:ext cx="11884269" cy="1325563"/>
          </a:xfrm>
        </p:spPr>
        <p:txBody>
          <a:bodyPr>
            <a:normAutofit/>
          </a:bodyPr>
          <a:lstStyle/>
          <a:p>
            <a:r>
              <a:rPr lang="en-GB" sz="3600" b="1" dirty="0" err="1"/>
              <a:t>Valtti</a:t>
            </a:r>
            <a:r>
              <a:rPr lang="en-GB" sz="3600" b="1" dirty="0"/>
              <a:t> pilot was a success</a:t>
            </a: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9277" y="1579439"/>
            <a:ext cx="10984523" cy="4913639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367 applicants </a:t>
            </a:r>
            <a:r>
              <a:rPr lang="en-GB" dirty="0"/>
              <a:t>by March 2016. 288 received a PAPAI. 16% (n=47) cancelled or dropped out due illness, moving to another city, finding a hobby or time problems.</a:t>
            </a:r>
            <a:endParaRPr lang="fi-FI" dirty="0"/>
          </a:p>
          <a:p>
            <a:r>
              <a:rPr lang="en-GB" b="1" dirty="0"/>
              <a:t>237 children and youth finished </a:t>
            </a:r>
            <a:r>
              <a:rPr lang="en-GB" dirty="0"/>
              <a:t>the project (=did the experiments) and 155 of them took part in the feedback survey (Heidi Skantz/</a:t>
            </a:r>
            <a:r>
              <a:rPr lang="en-GB" dirty="0" err="1"/>
              <a:t>Jyväskylä</a:t>
            </a:r>
            <a:r>
              <a:rPr lang="en-GB" dirty="0"/>
              <a:t> University).</a:t>
            </a:r>
          </a:p>
          <a:p>
            <a:pPr marL="0" indent="0">
              <a:buNone/>
            </a:pPr>
            <a:r>
              <a:rPr lang="en-GB" dirty="0"/>
              <a:t>An electronic questionnaire was used to capture the participant’s sociodemographic background, physical activity levels and sport participation before (n=367) and after (n=155) the experiments.</a:t>
            </a:r>
          </a:p>
          <a:p>
            <a:r>
              <a:rPr lang="en-GB" b="1" dirty="0"/>
              <a:t>Participant profile: </a:t>
            </a:r>
            <a:r>
              <a:rPr lang="en-GB" dirty="0"/>
              <a:t>68% boys, mean age 12.2 years, 27% uses mobility devices, 87% needs assistance for leisure activities. </a:t>
            </a:r>
          </a:p>
          <a:p>
            <a:r>
              <a:rPr lang="en-GB" b="1" dirty="0"/>
              <a:t>Results:</a:t>
            </a:r>
            <a:r>
              <a:rPr lang="en-GB" dirty="0"/>
              <a:t> 54% found a hobby, 61 % are now more physically active.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615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1002" y="155400"/>
            <a:ext cx="11076963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The program is a cost-efficient way to increase social inclusion and physical activity of the participant. </a:t>
            </a: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9450" y="1368425"/>
            <a:ext cx="10732127" cy="527856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Most popular physical hobby </a:t>
            </a:r>
            <a:r>
              <a:rPr lang="en-GB" dirty="0"/>
              <a:t>was found in combat sports, dance, multisport clubs, basketball, equestrian, swimming or going to the gym. Participants tried altogether 37 different sports. </a:t>
            </a:r>
          </a:p>
          <a:p>
            <a:r>
              <a:rPr lang="en-GB" b="1" dirty="0"/>
              <a:t>The facilitators </a:t>
            </a:r>
            <a:r>
              <a:rPr lang="en-GB" dirty="0"/>
              <a:t>to sports participation are, if the participant had influence on the selection of sports, fun and joy during the try out, ability to participate after school and feelings of success. </a:t>
            </a:r>
          </a:p>
          <a:p>
            <a:r>
              <a:rPr lang="en-GB" b="1" dirty="0"/>
              <a:t>The hindrances </a:t>
            </a:r>
            <a:r>
              <a:rPr lang="en-GB" dirty="0"/>
              <a:t>to sports participation are if the child needs support  person to go to the hobby, lack of personal assistance, lack of transportation and lack of suitable (adapted) sports opportunities. </a:t>
            </a:r>
          </a:p>
          <a:p>
            <a:r>
              <a:rPr lang="en-GB" b="1" dirty="0"/>
              <a:t>The costs </a:t>
            </a:r>
            <a:r>
              <a:rPr lang="en-GB" dirty="0"/>
              <a:t>of one </a:t>
            </a:r>
            <a:r>
              <a:rPr lang="en-GB" dirty="0" err="1"/>
              <a:t>Valtti</a:t>
            </a:r>
            <a:r>
              <a:rPr lang="en-GB" dirty="0"/>
              <a:t> pair were approximately 300 €. </a:t>
            </a:r>
          </a:p>
          <a:p>
            <a:r>
              <a:rPr lang="en-GB" b="1" dirty="0"/>
              <a:t>Win-win:</a:t>
            </a:r>
            <a:r>
              <a:rPr lang="en-GB" dirty="0"/>
              <a:t> Working as a PAPAI supports learning outcomes of future professionals. Moreover, the programme facilitates inclusion in sports clubs by bringing new members to their activities.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32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27172" y="6266895"/>
            <a:ext cx="106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Read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Ossi http://www.vammaisurheilu.fi/ajankohtaista/valtti/valtti-stories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26504" y="185957"/>
            <a:ext cx="1156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Ossi</a:t>
            </a:r>
            <a:r>
              <a:rPr lang="en-US" sz="2400" dirty="0"/>
              <a:t>, a 14-year-old boy living in the city of Lahti has autism spectrum disorder. Now </a:t>
            </a:r>
            <a:r>
              <a:rPr lang="en-US" sz="2400" dirty="0" err="1"/>
              <a:t>Ossi</a:t>
            </a:r>
            <a:r>
              <a:rPr lang="en-US" sz="2400" dirty="0"/>
              <a:t> is a regular participant in a Unified basketball club.</a:t>
            </a:r>
            <a:endParaRPr lang="fi-FI" sz="24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7" y="1292767"/>
            <a:ext cx="4798502" cy="479850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47" y="1344497"/>
            <a:ext cx="6249585" cy="46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2003" y="225723"/>
            <a:ext cx="11076963" cy="1325563"/>
          </a:xfrm>
        </p:spPr>
        <p:txBody>
          <a:bodyPr>
            <a:normAutofit/>
          </a:bodyPr>
          <a:lstStyle/>
          <a:p>
            <a:r>
              <a:rPr lang="fi-FI" sz="2400" dirty="0"/>
              <a:t>Osku, </a:t>
            </a:r>
            <a:r>
              <a:rPr lang="fi-FI" sz="2400" dirty="0" err="1"/>
              <a:t>from</a:t>
            </a:r>
            <a:r>
              <a:rPr lang="fi-FI" sz="2400" dirty="0"/>
              <a:t> Helsinki, </a:t>
            </a:r>
            <a:r>
              <a:rPr lang="fi-FI" sz="2400" dirty="0" err="1"/>
              <a:t>tried</a:t>
            </a:r>
            <a:r>
              <a:rPr lang="fi-FI" sz="2400" dirty="0"/>
              <a:t> </a:t>
            </a:r>
            <a:r>
              <a:rPr lang="fi-FI" sz="2400" dirty="0" err="1"/>
              <a:t>table</a:t>
            </a:r>
            <a:r>
              <a:rPr lang="fi-FI" sz="2400" dirty="0"/>
              <a:t> tennis </a:t>
            </a:r>
            <a:r>
              <a:rPr lang="fi-FI" sz="2400" dirty="0" err="1"/>
              <a:t>first</a:t>
            </a:r>
            <a:r>
              <a:rPr lang="fi-FI" sz="2400" dirty="0"/>
              <a:t>, </a:t>
            </a:r>
            <a:r>
              <a:rPr lang="fi-FI" sz="2400" dirty="0" err="1"/>
              <a:t>but</a:t>
            </a:r>
            <a:r>
              <a:rPr lang="fi-FI" sz="2400" dirty="0"/>
              <a:t> it 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fun</a:t>
            </a:r>
            <a:r>
              <a:rPr lang="fi-FI" sz="2400" dirty="0"/>
              <a:t>.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boxing</a:t>
            </a:r>
            <a:r>
              <a:rPr lang="fi-FI" sz="2400" dirty="0"/>
              <a:t> club </a:t>
            </a:r>
            <a:r>
              <a:rPr lang="fi-FI" sz="2400" dirty="0" err="1"/>
              <a:t>was</a:t>
            </a:r>
            <a:r>
              <a:rPr lang="fi-FI" sz="2400" dirty="0"/>
              <a:t> a </a:t>
            </a:r>
            <a:r>
              <a:rPr lang="fi-FI" sz="2400" dirty="0" err="1"/>
              <a:t>real</a:t>
            </a:r>
            <a:r>
              <a:rPr lang="fi-FI" sz="2400" dirty="0"/>
              <a:t> </a:t>
            </a:r>
            <a:r>
              <a:rPr lang="fi-FI" sz="2400" dirty="0" err="1"/>
              <a:t>success</a:t>
            </a:r>
            <a:r>
              <a:rPr lang="fi-FI" sz="2400" dirty="0"/>
              <a:t>. </a:t>
            </a:r>
            <a:r>
              <a:rPr lang="fi-FI" sz="2400" dirty="0" err="1"/>
              <a:t>Now</a:t>
            </a:r>
            <a:r>
              <a:rPr lang="fi-FI" sz="2400" dirty="0"/>
              <a:t> Osku is a </a:t>
            </a:r>
            <a:r>
              <a:rPr lang="fi-FI" sz="2400" dirty="0" err="1"/>
              <a:t>member</a:t>
            </a:r>
            <a:r>
              <a:rPr lang="fi-FI" sz="2400" dirty="0"/>
              <a:t> of an </a:t>
            </a:r>
            <a:r>
              <a:rPr lang="fi-FI" sz="2400" dirty="0" err="1"/>
              <a:t>ordinary</a:t>
            </a:r>
            <a:r>
              <a:rPr lang="fi-FI" sz="2400" dirty="0"/>
              <a:t> </a:t>
            </a:r>
            <a:r>
              <a:rPr lang="fi-FI" sz="2400" dirty="0" err="1"/>
              <a:t>savate</a:t>
            </a:r>
            <a:r>
              <a:rPr lang="fi-FI" sz="2400" dirty="0"/>
              <a:t> club in Eastern Helsinki and he </a:t>
            </a:r>
            <a:r>
              <a:rPr lang="fi-FI" sz="2400" dirty="0" err="1"/>
              <a:t>loves</a:t>
            </a:r>
            <a:r>
              <a:rPr lang="fi-FI" sz="2400" dirty="0"/>
              <a:t> it.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77" y="1551286"/>
            <a:ext cx="3878891" cy="5186221"/>
          </a:xfr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88" y="1551286"/>
            <a:ext cx="2927498" cy="52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5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22415" y="377505"/>
            <a:ext cx="10729519" cy="1325563"/>
          </a:xfrm>
        </p:spPr>
        <p:txBody>
          <a:bodyPr>
            <a:normAutofit/>
          </a:bodyPr>
          <a:lstStyle/>
          <a:p>
            <a:r>
              <a:rPr lang="fi-FI" sz="2400" dirty="0"/>
              <a:t>Aaro </a:t>
            </a:r>
            <a:r>
              <a:rPr lang="fi-FI" sz="2400" dirty="0" err="1"/>
              <a:t>from</a:t>
            </a:r>
            <a:r>
              <a:rPr lang="fi-FI" sz="2400" dirty="0"/>
              <a:t> Tampere is </a:t>
            </a:r>
            <a:r>
              <a:rPr lang="fi-FI" sz="2400" dirty="0" err="1"/>
              <a:t>today</a:t>
            </a:r>
            <a:r>
              <a:rPr lang="fi-FI" sz="2400" dirty="0"/>
              <a:t> a </a:t>
            </a:r>
            <a:r>
              <a:rPr lang="fi-FI" sz="2400" dirty="0" err="1"/>
              <a:t>wheelchair</a:t>
            </a:r>
            <a:r>
              <a:rPr lang="fi-FI" sz="2400" dirty="0"/>
              <a:t> </a:t>
            </a:r>
            <a:r>
              <a:rPr lang="fi-FI" sz="2400" dirty="0" err="1"/>
              <a:t>basketball</a:t>
            </a:r>
            <a:r>
              <a:rPr lang="fi-FI" sz="2400" dirty="0"/>
              <a:t> </a:t>
            </a:r>
            <a:r>
              <a:rPr lang="fi-FI" sz="2400" dirty="0" err="1"/>
              <a:t>player</a:t>
            </a:r>
            <a:r>
              <a:rPr lang="fi-FI" sz="2400" dirty="0"/>
              <a:t>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15" y="1341646"/>
            <a:ext cx="3935928" cy="5247905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66" y="1338277"/>
            <a:ext cx="3938456" cy="52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4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35" y="700685"/>
            <a:ext cx="11044287" cy="691888"/>
          </a:xfrm>
        </p:spPr>
        <p:txBody>
          <a:bodyPr>
            <a:normAutofit/>
          </a:bodyPr>
          <a:lstStyle/>
          <a:p>
            <a:r>
              <a:rPr lang="fi-FI" sz="2400" dirty="0"/>
              <a:t>In Oulu,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whole</a:t>
            </a:r>
            <a:r>
              <a:rPr lang="fi-FI" sz="2400" dirty="0"/>
              <a:t> </a:t>
            </a:r>
            <a:r>
              <a:rPr lang="fi-FI" sz="2400" dirty="0" err="1"/>
              <a:t>family</a:t>
            </a:r>
            <a:r>
              <a:rPr lang="fi-FI" sz="2400" dirty="0"/>
              <a:t> </a:t>
            </a:r>
            <a:r>
              <a:rPr lang="fi-FI" sz="2400" dirty="0" err="1"/>
              <a:t>found</a:t>
            </a:r>
            <a:r>
              <a:rPr lang="fi-FI" sz="2400" dirty="0"/>
              <a:t> a hobby </a:t>
            </a:r>
            <a:r>
              <a:rPr lang="fi-FI" sz="2400" dirty="0" err="1"/>
              <a:t>along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Vera.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5" y="1627465"/>
            <a:ext cx="3859766" cy="5146356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65" y="1627465"/>
            <a:ext cx="3859767" cy="514635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96" y="1627465"/>
            <a:ext cx="3859767" cy="5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8252" y="1086578"/>
            <a:ext cx="8011486" cy="1325563"/>
          </a:xfrm>
        </p:spPr>
        <p:txBody>
          <a:bodyPr>
            <a:noAutofit/>
          </a:bodyPr>
          <a:lstStyle/>
          <a:p>
            <a:r>
              <a:rPr lang="fi-FI" sz="2400" dirty="0"/>
              <a:t>Elias </a:t>
            </a:r>
            <a:r>
              <a:rPr lang="fi-FI" sz="2400" dirty="0" err="1"/>
              <a:t>from</a:t>
            </a:r>
            <a:r>
              <a:rPr lang="fi-FI" sz="2400" dirty="0"/>
              <a:t> Kuopio </a:t>
            </a:r>
            <a:r>
              <a:rPr lang="fi-FI" sz="2400" dirty="0" err="1"/>
              <a:t>found</a:t>
            </a:r>
            <a:r>
              <a:rPr lang="fi-FI" sz="2400" dirty="0"/>
              <a:t> </a:t>
            </a:r>
            <a:r>
              <a:rPr lang="fi-FI" sz="2400" dirty="0" err="1"/>
              <a:t>showdown</a:t>
            </a:r>
            <a:r>
              <a:rPr lang="fi-FI" sz="2400" dirty="0"/>
              <a:t>. </a:t>
            </a:r>
            <a:r>
              <a:rPr lang="fi-FI" sz="2400" dirty="0" err="1"/>
              <a:t>His</a:t>
            </a:r>
            <a:r>
              <a:rPr lang="fi-FI" sz="2400" dirty="0"/>
              <a:t> Valtti Carita </a:t>
            </a:r>
            <a:r>
              <a:rPr lang="fi-FI" sz="2400" dirty="0" err="1"/>
              <a:t>works</a:t>
            </a:r>
            <a:r>
              <a:rPr lang="fi-FI" sz="2400" dirty="0"/>
              <a:t> </a:t>
            </a:r>
            <a:r>
              <a:rPr lang="fi-FI" sz="2400" dirty="0" err="1"/>
              <a:t>today</a:t>
            </a:r>
            <a:r>
              <a:rPr lang="fi-FI" sz="2400" dirty="0"/>
              <a:t> as </a:t>
            </a:r>
            <a:r>
              <a:rPr lang="fi-FI" sz="2400" dirty="0" err="1"/>
              <a:t>his</a:t>
            </a:r>
            <a:r>
              <a:rPr lang="fi-FI" sz="2400" dirty="0"/>
              <a:t> </a:t>
            </a:r>
            <a:r>
              <a:rPr lang="fi-FI" sz="2400" dirty="0" err="1"/>
              <a:t>new</a:t>
            </a:r>
            <a:r>
              <a:rPr lang="fi-FI" sz="2400" dirty="0"/>
              <a:t> </a:t>
            </a:r>
            <a:r>
              <a:rPr lang="fi-FI" sz="2400" dirty="0" err="1"/>
              <a:t>leisure</a:t>
            </a:r>
            <a:r>
              <a:rPr lang="fi-FI" sz="2400" dirty="0"/>
              <a:t> </a:t>
            </a:r>
            <a:r>
              <a:rPr lang="fi-FI" sz="2400" dirty="0" err="1"/>
              <a:t>time</a:t>
            </a:r>
            <a:r>
              <a:rPr lang="fi-FI" sz="2400" dirty="0"/>
              <a:t> </a:t>
            </a:r>
            <a:r>
              <a:rPr lang="fi-FI" sz="2400" dirty="0" err="1"/>
              <a:t>personal</a:t>
            </a:r>
            <a:r>
              <a:rPr lang="fi-FI" sz="2400" dirty="0"/>
              <a:t> </a:t>
            </a:r>
            <a:r>
              <a:rPr lang="fi-FI" sz="2400" dirty="0" err="1"/>
              <a:t>assistant</a:t>
            </a:r>
            <a:r>
              <a:rPr lang="fi-FI" sz="2400" dirty="0"/>
              <a:t>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0" y="2302524"/>
            <a:ext cx="7726259" cy="4346021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6294" y="1600526"/>
            <a:ext cx="6461463" cy="36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67" y="1457121"/>
            <a:ext cx="3516406" cy="4851400"/>
          </a:xfrm>
        </p:spPr>
      </p:pic>
      <p:sp>
        <p:nvSpPr>
          <p:cNvPr id="4" name="Suorakulmio 3"/>
          <p:cNvSpPr/>
          <p:nvPr/>
        </p:nvSpPr>
        <p:spPr>
          <a:xfrm>
            <a:off x="343948" y="121844"/>
            <a:ext cx="1162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Venla</a:t>
            </a:r>
            <a:r>
              <a:rPr lang="en-US" sz="2400" dirty="0"/>
              <a:t>, from </a:t>
            </a:r>
            <a:r>
              <a:rPr lang="en-US" sz="2400" dirty="0" err="1"/>
              <a:t>Hollola</a:t>
            </a:r>
            <a:r>
              <a:rPr lang="fi-FI" sz="2400" dirty="0"/>
              <a:t>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en-US" sz="2400" dirty="0"/>
              <a:t>a visual impairment. With her </a:t>
            </a:r>
            <a:r>
              <a:rPr lang="en-US" sz="2400" dirty="0" err="1"/>
              <a:t>Valtti</a:t>
            </a:r>
            <a:r>
              <a:rPr lang="en-US" sz="2400" dirty="0"/>
              <a:t> Iida she tried</a:t>
            </a:r>
            <a:r>
              <a:rPr lang="fi-FI" sz="2400" dirty="0"/>
              <a:t> </a:t>
            </a:r>
            <a:r>
              <a:rPr lang="en-US" sz="2400" dirty="0"/>
              <a:t>swimming, </a:t>
            </a:r>
            <a:r>
              <a:rPr lang="en-US" sz="2400" dirty="0" err="1"/>
              <a:t>trampolining</a:t>
            </a:r>
            <a:r>
              <a:rPr lang="en-US" sz="2400" dirty="0"/>
              <a:t>, horseback riding, basketball, show dance, bowling and wall climbing. She didn’t become a regular participant, but gained courage and become more active.</a:t>
            </a:r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469783" y="6308521"/>
            <a:ext cx="1095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Read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Venla http://www.vammaisurheilu.fi/ajankohtaista/valtti/valtti-stories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91" y="1457121"/>
            <a:ext cx="3638551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7505" y="365125"/>
            <a:ext cx="10976295" cy="1325563"/>
          </a:xfrm>
        </p:spPr>
        <p:txBody>
          <a:bodyPr>
            <a:normAutofit/>
          </a:bodyPr>
          <a:lstStyle/>
          <a:p>
            <a:r>
              <a:rPr lang="fi-FI" sz="3600" b="1" dirty="0" err="1"/>
              <a:t>Overview</a:t>
            </a: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77505" y="1825625"/>
            <a:ext cx="5118033" cy="4351338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VAU and </a:t>
            </a:r>
            <a:r>
              <a:rPr lang="fi-FI" dirty="0" err="1"/>
              <a:t>what</a:t>
            </a:r>
            <a:r>
              <a:rPr lang="fi-FI" dirty="0"/>
              <a:t> is SEDY?</a:t>
            </a:r>
          </a:p>
          <a:p>
            <a:r>
              <a:rPr lang="fi-FI" dirty="0"/>
              <a:t>Valtti </a:t>
            </a:r>
            <a:r>
              <a:rPr lang="fi-FI" dirty="0" err="1"/>
              <a:t>method</a:t>
            </a:r>
            <a:r>
              <a:rPr lang="fi-FI" dirty="0"/>
              <a:t> and PAPAI in </a:t>
            </a:r>
            <a:r>
              <a:rPr lang="fi-FI" dirty="0" err="1"/>
              <a:t>nutshell</a:t>
            </a:r>
            <a:r>
              <a:rPr lang="fi-FI" dirty="0"/>
              <a:t>.</a:t>
            </a:r>
          </a:p>
          <a:p>
            <a:r>
              <a:rPr lang="fi-FI" dirty="0"/>
              <a:t>Valtti </a:t>
            </a:r>
            <a:r>
              <a:rPr lang="fi-FI" dirty="0" err="1"/>
              <a:t>pilot</a:t>
            </a:r>
            <a:r>
              <a:rPr lang="fi-FI" dirty="0"/>
              <a:t> </a:t>
            </a:r>
            <a:r>
              <a:rPr lang="fi-FI" dirty="0" err="1"/>
              <a:t>participants</a:t>
            </a:r>
            <a:r>
              <a:rPr lang="fi-FI" dirty="0"/>
              <a:t> and </a:t>
            </a:r>
            <a:r>
              <a:rPr lang="fi-FI" dirty="0" err="1"/>
              <a:t>results</a:t>
            </a:r>
            <a:r>
              <a:rPr lang="fi-FI" dirty="0"/>
              <a:t>.</a:t>
            </a:r>
          </a:p>
          <a:p>
            <a:r>
              <a:rPr lang="fi-FI" dirty="0" err="1"/>
              <a:t>Meet</a:t>
            </a:r>
            <a:r>
              <a:rPr lang="fi-FI" dirty="0"/>
              <a:t> Ossi, Osku, Venla, Aaro, Vera and Elias!</a:t>
            </a:r>
          </a:p>
          <a:p>
            <a:r>
              <a:rPr lang="fi-FI" dirty="0" err="1"/>
              <a:t>Future</a:t>
            </a:r>
            <a:r>
              <a:rPr lang="fi-FI" dirty="0"/>
              <a:t> of Valtti and PAPAI-</a:t>
            </a:r>
            <a:r>
              <a:rPr lang="fi-FI" dirty="0" err="1"/>
              <a:t>method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38" y="234892"/>
            <a:ext cx="6496320" cy="6496320"/>
          </a:xfrm>
        </p:spPr>
      </p:pic>
    </p:spTree>
    <p:extLst>
      <p:ext uri="{BB962C8B-B14F-4D97-AF65-F5344CB8AC3E}">
        <p14:creationId xmlns:p14="http://schemas.microsoft.com/office/powerpoint/2010/main" val="105975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2679876269"/>
              </p:ext>
            </p:extLst>
          </p:nvPr>
        </p:nvGraphicFramePr>
        <p:xfrm>
          <a:off x="524355" y="781927"/>
          <a:ext cx="10763075" cy="568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524355" y="78150"/>
            <a:ext cx="2008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4 x </a:t>
            </a:r>
            <a:r>
              <a:rPr lang="fi-FI" sz="3600" b="1" dirty="0" err="1"/>
              <a:t>win</a:t>
            </a:r>
            <a:endParaRPr lang="fi-FI" sz="3600" b="1" dirty="0"/>
          </a:p>
          <a:p>
            <a:r>
              <a:rPr lang="fi-FI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77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1" y="2089595"/>
            <a:ext cx="5544997" cy="4087368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42900" y="1825625"/>
            <a:ext cx="602052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Ministry</a:t>
            </a:r>
            <a:r>
              <a:rPr lang="fi-FI" dirty="0"/>
              <a:t> of </a:t>
            </a:r>
            <a:r>
              <a:rPr lang="fi-FI" dirty="0" err="1"/>
              <a:t>Education</a:t>
            </a:r>
            <a:r>
              <a:rPr lang="fi-FI" dirty="0"/>
              <a:t> and Culture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granted</a:t>
            </a:r>
            <a:r>
              <a:rPr lang="fi-FI" dirty="0"/>
              <a:t> </a:t>
            </a:r>
            <a:r>
              <a:rPr lang="fi-FI" dirty="0" err="1"/>
              <a:t>financial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for VAU to </a:t>
            </a:r>
            <a:r>
              <a:rPr lang="fi-FI" dirty="0" err="1"/>
              <a:t>continue</a:t>
            </a:r>
            <a:r>
              <a:rPr lang="fi-FI" dirty="0"/>
              <a:t> and </a:t>
            </a:r>
            <a:r>
              <a:rPr lang="fi-FI" dirty="0" err="1"/>
              <a:t>develop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programme</a:t>
            </a:r>
            <a:r>
              <a:rPr lang="fi-FI" dirty="0"/>
              <a:t> for 3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 (2017-2019).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err="1"/>
              <a:t>See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SEDYwebsite</a:t>
            </a:r>
            <a:r>
              <a:rPr lang="fi-FI" b="1" dirty="0"/>
              <a:t> for </a:t>
            </a:r>
            <a:r>
              <a:rPr lang="fi-FI" b="1" dirty="0" err="1"/>
              <a:t>more</a:t>
            </a:r>
            <a:r>
              <a:rPr lang="fi-FI" b="1" dirty="0"/>
              <a:t> </a:t>
            </a:r>
            <a:r>
              <a:rPr lang="fi-FI" b="1" dirty="0" err="1"/>
              <a:t>results</a:t>
            </a:r>
            <a:r>
              <a:rPr lang="fi-FI" b="1" dirty="0"/>
              <a:t> </a:t>
            </a:r>
            <a:r>
              <a:rPr lang="fi-FI" dirty="0">
                <a:hlinkClick r:id="rId3"/>
              </a:rPr>
              <a:t>http://www.hva.nl/kc-bsv/gedeelde-content/contentgroep/sedy-project/results/execute-and-monitor-pilots/execute-and-monitor-pilots.html</a:t>
            </a:r>
            <a:endParaRPr lang="fi-FI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err="1"/>
              <a:t>Take</a:t>
            </a:r>
            <a:r>
              <a:rPr lang="fi-FI" b="1" dirty="0"/>
              <a:t> a look at </a:t>
            </a:r>
            <a:r>
              <a:rPr lang="fi-FI" b="1" dirty="0" err="1"/>
              <a:t>the</a:t>
            </a:r>
            <a:r>
              <a:rPr lang="fi-FI" b="1" dirty="0"/>
              <a:t> Valtti-video </a:t>
            </a:r>
            <a:r>
              <a:rPr lang="fi-FI" dirty="0">
                <a:hlinkClick r:id="rId4"/>
              </a:rPr>
              <a:t>http://www.vammaisurheilu.fi/ajankohtaista/valtti/perheille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" name="Sisällön paikkamerkki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11" y="266205"/>
            <a:ext cx="2829185" cy="155942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342899" y="238216"/>
            <a:ext cx="745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Valtti </a:t>
            </a:r>
            <a:r>
              <a:rPr lang="fi-FI" sz="3600" b="1" dirty="0" err="1"/>
              <a:t>continues</a:t>
            </a:r>
            <a:r>
              <a:rPr lang="fi-FI" sz="3600" b="1" dirty="0"/>
              <a:t>, and </a:t>
            </a:r>
            <a:r>
              <a:rPr lang="fi-FI" sz="3600" b="1" dirty="0" err="1"/>
              <a:t>the</a:t>
            </a:r>
            <a:r>
              <a:rPr lang="fi-FI" sz="3600" b="1" dirty="0"/>
              <a:t> PAPAI </a:t>
            </a:r>
            <a:r>
              <a:rPr lang="fi-FI" sz="3600" b="1" dirty="0" err="1"/>
              <a:t>model</a:t>
            </a:r>
            <a:r>
              <a:rPr lang="fi-FI" sz="3600" b="1" dirty="0"/>
              <a:t> is </a:t>
            </a:r>
            <a:r>
              <a:rPr lang="fi-FI" sz="3600" b="1" dirty="0" err="1"/>
              <a:t>tested</a:t>
            </a:r>
            <a:r>
              <a:rPr lang="fi-FI" sz="3600" b="1" dirty="0"/>
              <a:t> in </a:t>
            </a:r>
            <a:r>
              <a:rPr lang="fi-FI" sz="3600" b="1" dirty="0" err="1"/>
              <a:t>the</a:t>
            </a:r>
            <a:r>
              <a:rPr lang="fi-FI" sz="3600" b="1" dirty="0"/>
              <a:t> </a:t>
            </a:r>
            <a:r>
              <a:rPr lang="fi-FI" sz="3600" b="1" dirty="0" err="1"/>
              <a:t>partner</a:t>
            </a:r>
            <a:r>
              <a:rPr lang="fi-FI" sz="3600" b="1" dirty="0"/>
              <a:t> </a:t>
            </a:r>
            <a:r>
              <a:rPr lang="fi-FI" sz="3600" b="1" dirty="0" err="1"/>
              <a:t>countries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220371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49" y="2511816"/>
            <a:ext cx="4929679" cy="3711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112204" y="2511816"/>
            <a:ext cx="6951326" cy="4170338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Resources: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Saari &amp; Skantz </a:t>
            </a:r>
            <a:r>
              <a:rPr lang="fi-FI" sz="3200" dirty="0"/>
              <a:t>(2016) </a:t>
            </a:r>
            <a:r>
              <a:rPr lang="fi-FI" sz="3200" dirty="0" err="1"/>
              <a:t>The</a:t>
            </a:r>
            <a:r>
              <a:rPr lang="fi-FI" sz="3200" dirty="0"/>
              <a:t> PAPAI-</a:t>
            </a:r>
            <a:r>
              <a:rPr lang="fi-FI" sz="3200" dirty="0" err="1"/>
              <a:t>handbook</a:t>
            </a:r>
            <a:endParaRPr lang="fi-FI" sz="3200" dirty="0"/>
          </a:p>
          <a:p>
            <a:r>
              <a:rPr lang="fi-FI" sz="3200" dirty="0"/>
              <a:t> </a:t>
            </a:r>
            <a:r>
              <a:rPr lang="fi-FI" sz="3200" dirty="0">
                <a:hlinkClick r:id="rId3"/>
              </a:rPr>
              <a:t>http://www.hva.nl/kc-bsv/gedeelde-content/contentgroep/sedy-project/results/development-of-pilots/development-of-pilots.html</a:t>
            </a:r>
            <a:endParaRPr lang="fi-FI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200" dirty="0"/>
              <a:t>Saari &amp; Skantz (2017). Lisääntyikö liike, löytyikö harrastus? [</a:t>
            </a:r>
            <a:r>
              <a:rPr lang="fi-FI" sz="3200" dirty="0" err="1"/>
              <a:t>final</a:t>
            </a:r>
            <a:r>
              <a:rPr lang="fi-FI" sz="3200" dirty="0"/>
              <a:t> </a:t>
            </a:r>
            <a:r>
              <a:rPr lang="fi-FI" sz="3200" dirty="0" err="1"/>
              <a:t>report</a:t>
            </a:r>
            <a:r>
              <a:rPr lang="fi-FI" sz="3200" dirty="0"/>
              <a:t>, in </a:t>
            </a:r>
            <a:r>
              <a:rPr lang="fi-FI" sz="3200" dirty="0" err="1"/>
              <a:t>Finnish</a:t>
            </a:r>
            <a:r>
              <a:rPr lang="fi-FI" sz="3200" dirty="0"/>
              <a:t>]</a:t>
            </a:r>
          </a:p>
          <a:p>
            <a:r>
              <a:rPr lang="fi-FI" sz="3200" dirty="0">
                <a:hlinkClick r:id="rId4"/>
              </a:rPr>
              <a:t>http://www.vammaisurheilu.fi/images/tiedostot/ladattavat-tiedostot/valttiraportti2017.pdf</a:t>
            </a:r>
            <a:endParaRPr lang="fi-FI" sz="3200" dirty="0"/>
          </a:p>
          <a:p>
            <a:endParaRPr lang="fi-FI" sz="3200" dirty="0"/>
          </a:p>
          <a:p>
            <a:r>
              <a:rPr lang="fi-FI" sz="3100" dirty="0" err="1">
                <a:solidFill>
                  <a:schemeClr val="tx1"/>
                </a:solidFill>
              </a:rPr>
              <a:t>Follow</a:t>
            </a:r>
            <a:r>
              <a:rPr lang="fi-FI" sz="3100" dirty="0">
                <a:solidFill>
                  <a:schemeClr val="tx1"/>
                </a:solidFill>
              </a:rPr>
              <a:t>:</a:t>
            </a:r>
          </a:p>
          <a:p>
            <a:r>
              <a:rPr lang="fi-FI" sz="3200" dirty="0"/>
              <a:t>#valtti @vammaisurheilu #</a:t>
            </a:r>
            <a:r>
              <a:rPr lang="fi-FI" sz="3200" dirty="0" err="1"/>
              <a:t>papai</a:t>
            </a:r>
            <a:r>
              <a:rPr lang="fi-FI" sz="3200" dirty="0"/>
              <a:t> @</a:t>
            </a:r>
            <a:r>
              <a:rPr lang="fi-FI" sz="3200" dirty="0" err="1"/>
              <a:t>SEDYproject</a:t>
            </a:r>
            <a:endParaRPr lang="fi-FI" sz="3200" dirty="0"/>
          </a:p>
        </p:txBody>
      </p:sp>
      <p:sp>
        <p:nvSpPr>
          <p:cNvPr id="2" name="Pyöristetty kuvatekstisuorakulmio 1"/>
          <p:cNvSpPr/>
          <p:nvPr/>
        </p:nvSpPr>
        <p:spPr>
          <a:xfrm>
            <a:off x="3024555" y="552382"/>
            <a:ext cx="6596247" cy="1560352"/>
          </a:xfrm>
          <a:prstGeom prst="wedgeRoundRectCallout">
            <a:avLst>
              <a:gd name="adj1" fmla="val 33847"/>
              <a:gd name="adj2" fmla="val 861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i="1" dirty="0">
                <a:solidFill>
                  <a:schemeClr val="tx1"/>
                </a:solidFill>
              </a:rPr>
              <a:t>For </a:t>
            </a:r>
            <a:r>
              <a:rPr lang="fi-FI" sz="4000" i="1" dirty="0" err="1">
                <a:solidFill>
                  <a:schemeClr val="tx1"/>
                </a:solidFill>
              </a:rPr>
              <a:t>more</a:t>
            </a:r>
            <a:r>
              <a:rPr lang="fi-FI" sz="4000" i="1" dirty="0">
                <a:solidFill>
                  <a:schemeClr val="tx1"/>
                </a:solidFill>
              </a:rPr>
              <a:t> </a:t>
            </a:r>
            <a:r>
              <a:rPr lang="fi-FI" sz="4000" i="1" dirty="0" err="1">
                <a:solidFill>
                  <a:schemeClr val="tx1"/>
                </a:solidFill>
              </a:rPr>
              <a:t>information</a:t>
            </a:r>
            <a:r>
              <a:rPr lang="fi-FI" sz="4000" i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i-FI" sz="4000" i="1" dirty="0">
                <a:solidFill>
                  <a:schemeClr val="tx1"/>
                </a:solidFill>
              </a:rPr>
              <a:t>aija.saari@vammaisurheilu.fi</a:t>
            </a:r>
          </a:p>
        </p:txBody>
      </p:sp>
    </p:spTree>
    <p:extLst>
      <p:ext uri="{BB962C8B-B14F-4D97-AF65-F5344CB8AC3E}">
        <p14:creationId xmlns:p14="http://schemas.microsoft.com/office/powerpoint/2010/main" val="422767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Kuva 4" descr="SOMelon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62" y="4198263"/>
            <a:ext cx="14716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Kuva 6" descr="Maalipal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5" y="4176312"/>
            <a:ext cx="12493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Kuva 7" descr="Sptsaliband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67" y="4176312"/>
            <a:ext cx="36925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06" y="4176312"/>
            <a:ext cx="1391708" cy="2087563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52280" y="1120497"/>
            <a:ext cx="115267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400" dirty="0"/>
              <a:t>VAU </a:t>
            </a:r>
            <a:r>
              <a:rPr lang="fi-FI" sz="2400" dirty="0" err="1"/>
              <a:t>was</a:t>
            </a:r>
            <a:r>
              <a:rPr lang="fi-FI" sz="2400" dirty="0"/>
              <a:t> </a:t>
            </a:r>
            <a:r>
              <a:rPr lang="fi-FI" sz="2400" dirty="0" err="1"/>
              <a:t>born</a:t>
            </a:r>
            <a:r>
              <a:rPr lang="fi-FI" sz="2400" dirty="0"/>
              <a:t> in 2009 </a:t>
            </a:r>
            <a:r>
              <a:rPr lang="fi-FI" sz="2400" dirty="0" err="1"/>
              <a:t>when</a:t>
            </a:r>
            <a:r>
              <a:rPr lang="fi-FI" sz="2400" dirty="0"/>
              <a:t> </a:t>
            </a:r>
            <a:r>
              <a:rPr lang="fi-FI" sz="2400" dirty="0" err="1"/>
              <a:t>sports</a:t>
            </a:r>
            <a:r>
              <a:rPr lang="fi-FI" sz="2400" dirty="0"/>
              <a:t> </a:t>
            </a:r>
            <a:r>
              <a:rPr lang="fi-FI" sz="2400" dirty="0" err="1"/>
              <a:t>federations</a:t>
            </a:r>
            <a:r>
              <a:rPr lang="fi-FI" sz="2400" dirty="0"/>
              <a:t> for </a:t>
            </a:r>
            <a:r>
              <a:rPr lang="fi-FI" sz="2400" dirty="0" err="1"/>
              <a:t>persons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physical</a:t>
            </a:r>
            <a:r>
              <a:rPr lang="fi-FI" sz="2400" dirty="0"/>
              <a:t> </a:t>
            </a:r>
            <a:r>
              <a:rPr lang="fi-FI" sz="2400" dirty="0" err="1"/>
              <a:t>disabilities</a:t>
            </a:r>
            <a:r>
              <a:rPr lang="fi-FI" sz="2400" dirty="0"/>
              <a:t> and </a:t>
            </a:r>
            <a:r>
              <a:rPr lang="fi-FI" sz="2400" dirty="0" err="1"/>
              <a:t>intellectual</a:t>
            </a:r>
            <a:r>
              <a:rPr lang="fi-FI" sz="2400" dirty="0"/>
              <a:t> </a:t>
            </a:r>
            <a:r>
              <a:rPr lang="fi-FI" sz="2400" dirty="0" err="1"/>
              <a:t>disabilities</a:t>
            </a:r>
            <a:r>
              <a:rPr lang="fi-FI" sz="2400" dirty="0"/>
              <a:t>, </a:t>
            </a:r>
            <a:r>
              <a:rPr lang="fi-FI" sz="2400" dirty="0" err="1"/>
              <a:t>visual</a:t>
            </a:r>
            <a:r>
              <a:rPr lang="fi-FI" sz="2400" dirty="0"/>
              <a:t> </a:t>
            </a:r>
            <a:r>
              <a:rPr lang="fi-FI" sz="2400" dirty="0" err="1"/>
              <a:t>impairment</a:t>
            </a:r>
            <a:r>
              <a:rPr lang="fi-FI" sz="2400" dirty="0"/>
              <a:t> &amp; </a:t>
            </a:r>
            <a:r>
              <a:rPr lang="fi-FI" sz="2400" dirty="0" err="1"/>
              <a:t>transplant</a:t>
            </a:r>
            <a:r>
              <a:rPr lang="fi-FI" sz="2400" dirty="0"/>
              <a:t> </a:t>
            </a:r>
            <a:r>
              <a:rPr lang="fi-FI" sz="2400" dirty="0" err="1"/>
              <a:t>recipients</a:t>
            </a:r>
            <a:r>
              <a:rPr lang="fi-FI" sz="2400" dirty="0"/>
              <a:t> </a:t>
            </a:r>
            <a:r>
              <a:rPr lang="fi-FI" sz="2400" dirty="0" err="1"/>
              <a:t>united</a:t>
            </a:r>
            <a:r>
              <a:rPr lang="fi-FI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400" dirty="0"/>
              <a:t>VAU </a:t>
            </a:r>
            <a:r>
              <a:rPr lang="fi-FI" sz="2400" dirty="0" err="1"/>
              <a:t>has</a:t>
            </a:r>
            <a:r>
              <a:rPr lang="fi-FI" sz="2400" dirty="0"/>
              <a:t> 70.000 </a:t>
            </a:r>
            <a:r>
              <a:rPr lang="fi-FI" sz="2400" dirty="0" err="1"/>
              <a:t>personal</a:t>
            </a:r>
            <a:r>
              <a:rPr lang="fi-FI" sz="2400" dirty="0"/>
              <a:t> </a:t>
            </a:r>
            <a:r>
              <a:rPr lang="fi-FI" sz="2400" dirty="0" err="1"/>
              <a:t>members</a:t>
            </a:r>
            <a:r>
              <a:rPr lang="fi-FI" sz="2400" dirty="0"/>
              <a:t> in </a:t>
            </a:r>
            <a:r>
              <a:rPr lang="fi-FI" sz="2400" dirty="0" err="1"/>
              <a:t>local</a:t>
            </a:r>
            <a:r>
              <a:rPr lang="fi-FI" sz="2400" dirty="0"/>
              <a:t> </a:t>
            </a:r>
            <a:r>
              <a:rPr lang="fi-FI" sz="2400" dirty="0" err="1"/>
              <a:t>disability</a:t>
            </a:r>
            <a:r>
              <a:rPr lang="fi-FI" sz="2400" dirty="0"/>
              <a:t> </a:t>
            </a:r>
            <a:r>
              <a:rPr lang="fi-FI" sz="2400" dirty="0" err="1"/>
              <a:t>clubs</a:t>
            </a:r>
            <a:r>
              <a:rPr lang="fi-FI" sz="2400" dirty="0"/>
              <a:t> and </a:t>
            </a:r>
            <a:r>
              <a:rPr lang="fi-FI" sz="2400" dirty="0" err="1"/>
              <a:t>sports</a:t>
            </a:r>
            <a:r>
              <a:rPr lang="fi-FI" sz="2400" dirty="0"/>
              <a:t> </a:t>
            </a:r>
            <a:r>
              <a:rPr lang="fi-FI" sz="2400" dirty="0" err="1"/>
              <a:t>clubs</a:t>
            </a:r>
            <a:r>
              <a:rPr lang="fi-FI" sz="2400" dirty="0"/>
              <a:t> (∞ 200).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400" dirty="0"/>
              <a:t>VAU is a </a:t>
            </a:r>
            <a:r>
              <a:rPr lang="fi-FI" sz="2400" dirty="0" err="1"/>
              <a:t>coordinator</a:t>
            </a:r>
            <a:r>
              <a:rPr lang="fi-FI" sz="2400" dirty="0"/>
              <a:t> of </a:t>
            </a:r>
            <a:r>
              <a:rPr lang="fi-FI" sz="2400" dirty="0" err="1"/>
              <a:t>municipal</a:t>
            </a:r>
            <a:r>
              <a:rPr lang="fi-FI" sz="2400" dirty="0"/>
              <a:t> APA-</a:t>
            </a:r>
            <a:r>
              <a:rPr lang="fi-FI" sz="2400" dirty="0" err="1"/>
              <a:t>instructors</a:t>
            </a:r>
            <a:r>
              <a:rPr lang="fi-FI" sz="2400" dirty="0"/>
              <a:t>’ </a:t>
            </a:r>
            <a:r>
              <a:rPr lang="fi-FI" sz="2400" dirty="0" err="1"/>
              <a:t>network</a:t>
            </a:r>
            <a:r>
              <a:rPr lang="fi-FI" sz="2400" dirty="0"/>
              <a:t> (∞ 100).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400" dirty="0"/>
              <a:t>VAU is a </a:t>
            </a:r>
            <a:r>
              <a:rPr lang="fi-FI" sz="2400" dirty="0" err="1"/>
              <a:t>member</a:t>
            </a:r>
            <a:r>
              <a:rPr lang="fi-FI" sz="2400" dirty="0"/>
              <a:t> of </a:t>
            </a:r>
            <a:r>
              <a:rPr lang="fi-FI" sz="2400" dirty="0" err="1"/>
              <a:t>Finnish</a:t>
            </a:r>
            <a:r>
              <a:rPr lang="fi-FI" sz="2400" dirty="0"/>
              <a:t> </a:t>
            </a:r>
            <a:r>
              <a:rPr lang="fi-FI" sz="2400" dirty="0" err="1"/>
              <a:t>Olympic</a:t>
            </a:r>
            <a:r>
              <a:rPr lang="fi-FI" sz="2400" dirty="0"/>
              <a:t> and </a:t>
            </a:r>
            <a:r>
              <a:rPr lang="fi-FI" sz="2400" dirty="0" err="1"/>
              <a:t>Paralympic</a:t>
            </a:r>
            <a:r>
              <a:rPr lang="fi-FI" sz="2400" dirty="0"/>
              <a:t> </a:t>
            </a:r>
            <a:r>
              <a:rPr lang="fi-FI" sz="2400" dirty="0" err="1"/>
              <a:t>Committees</a:t>
            </a:r>
            <a:r>
              <a:rPr lang="fi-FI" sz="2400" dirty="0"/>
              <a:t>, and is </a:t>
            </a:r>
            <a:r>
              <a:rPr lang="fi-FI" sz="2400" dirty="0" err="1"/>
              <a:t>also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Special</a:t>
            </a:r>
            <a:r>
              <a:rPr lang="fi-FI" sz="2400" dirty="0"/>
              <a:t> </a:t>
            </a:r>
            <a:r>
              <a:rPr lang="fi-FI" sz="2400" dirty="0" err="1"/>
              <a:t>Olympics</a:t>
            </a:r>
            <a:r>
              <a:rPr lang="fi-FI" sz="2400" dirty="0"/>
              <a:t> Finland.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400" dirty="0"/>
              <a:t>VAU </a:t>
            </a:r>
            <a:r>
              <a:rPr lang="fi-FI" sz="2400" dirty="0" err="1"/>
              <a:t>seeks</a:t>
            </a:r>
            <a:r>
              <a:rPr lang="fi-FI" sz="2400" dirty="0"/>
              <a:t> </a:t>
            </a:r>
            <a:r>
              <a:rPr lang="fi-FI" sz="2400" dirty="0" err="1"/>
              <a:t>new</a:t>
            </a:r>
            <a:r>
              <a:rPr lang="fi-FI" sz="2400" dirty="0"/>
              <a:t> </a:t>
            </a:r>
            <a:r>
              <a:rPr lang="fi-FI" sz="2400" dirty="0" err="1"/>
              <a:t>ways</a:t>
            </a:r>
            <a:r>
              <a:rPr lang="fi-FI" sz="2400" dirty="0"/>
              <a:t> to </a:t>
            </a:r>
            <a:r>
              <a:rPr lang="fi-FI" sz="2400" dirty="0" err="1"/>
              <a:t>motivate</a:t>
            </a:r>
            <a:r>
              <a:rPr lang="fi-FI" sz="2400" dirty="0"/>
              <a:t> </a:t>
            </a:r>
            <a:r>
              <a:rPr lang="fi-FI" sz="2400" dirty="0" err="1"/>
              <a:t>persons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disabilities</a:t>
            </a:r>
            <a:r>
              <a:rPr lang="fi-FI" sz="2400" dirty="0"/>
              <a:t> to </a:t>
            </a:r>
            <a:r>
              <a:rPr lang="fi-FI" sz="2400" dirty="0" err="1"/>
              <a:t>become</a:t>
            </a:r>
            <a:r>
              <a:rPr lang="fi-FI" sz="2400" dirty="0"/>
              <a:t> </a:t>
            </a:r>
            <a:r>
              <a:rPr lang="fi-FI" sz="2400" dirty="0" err="1"/>
              <a:t>physically</a:t>
            </a:r>
            <a:r>
              <a:rPr lang="fi-FI" sz="2400" dirty="0"/>
              <a:t> </a:t>
            </a:r>
            <a:r>
              <a:rPr lang="fi-FI" sz="2400" dirty="0" err="1"/>
              <a:t>active</a:t>
            </a:r>
            <a:r>
              <a:rPr lang="fi-FI" sz="2400" dirty="0"/>
              <a:t>.  </a:t>
            </a:r>
          </a:p>
          <a:p>
            <a:r>
              <a:rPr lang="fi-FI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sz="2400" dirty="0"/>
          </a:p>
          <a:p>
            <a:r>
              <a:rPr lang="fi-FI" sz="3200" dirty="0"/>
              <a:t> </a:t>
            </a:r>
          </a:p>
          <a:p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46" y="4220215"/>
            <a:ext cx="1652488" cy="2065611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3674378" y="6417406"/>
            <a:ext cx="254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hlinkClick r:id="rId7"/>
              </a:rPr>
              <a:t>www.vammaisurheilu.fi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302005" y="328380"/>
            <a:ext cx="116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VAU is a </a:t>
            </a:r>
            <a:r>
              <a:rPr lang="fi-FI" sz="3600" b="1" dirty="0" err="1"/>
              <a:t>Finnish</a:t>
            </a:r>
            <a:r>
              <a:rPr lang="fi-FI" sz="3600" b="1" dirty="0"/>
              <a:t> </a:t>
            </a:r>
            <a:r>
              <a:rPr lang="fi-FI" sz="3600" b="1" dirty="0" err="1"/>
              <a:t>umbrella</a:t>
            </a:r>
            <a:r>
              <a:rPr lang="fi-FI" sz="3600" b="1" dirty="0"/>
              <a:t> for </a:t>
            </a:r>
            <a:r>
              <a:rPr lang="fi-FI" sz="3600" b="1" dirty="0" err="1"/>
              <a:t>disability</a:t>
            </a:r>
            <a:r>
              <a:rPr lang="fi-FI" sz="3600" b="1" dirty="0"/>
              <a:t> </a:t>
            </a:r>
            <a:r>
              <a:rPr lang="fi-FI" sz="3600" b="1" dirty="0" err="1"/>
              <a:t>sports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184846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7780" y="47055"/>
            <a:ext cx="12024220" cy="1325563"/>
          </a:xfrm>
        </p:spPr>
        <p:txBody>
          <a:bodyPr>
            <a:normAutofit/>
          </a:bodyPr>
          <a:lstStyle/>
          <a:p>
            <a:r>
              <a:rPr lang="fi-FI" sz="3600" b="1" dirty="0"/>
              <a:t>SEDY-</a:t>
            </a:r>
            <a:r>
              <a:rPr lang="fi-FI" sz="3600" b="1" dirty="0" err="1"/>
              <a:t>project</a:t>
            </a:r>
            <a:r>
              <a:rPr lang="fi-FI" sz="3600" b="1" dirty="0"/>
              <a:t> is an Erasmus+ </a:t>
            </a:r>
            <a:r>
              <a:rPr lang="fi-FI" sz="3600" b="1" dirty="0" err="1"/>
              <a:t>partnership</a:t>
            </a:r>
            <a:r>
              <a:rPr lang="fi-FI" sz="3600" b="1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5387" y="1645260"/>
            <a:ext cx="10984523" cy="52127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-Sport </a:t>
            </a:r>
            <a:r>
              <a:rPr lang="fi-FI" dirty="0" err="1"/>
              <a:t>Empowers</a:t>
            </a:r>
            <a:r>
              <a:rPr lang="fi-FI" dirty="0"/>
              <a:t> </a:t>
            </a:r>
            <a:r>
              <a:rPr lang="fi-FI" dirty="0" err="1"/>
              <a:t>Disabled</a:t>
            </a:r>
            <a:r>
              <a:rPr lang="fi-FI" dirty="0"/>
              <a:t> </a:t>
            </a:r>
            <a:r>
              <a:rPr lang="fi-FI" dirty="0" err="1"/>
              <a:t>Youth</a:t>
            </a:r>
            <a:r>
              <a:rPr lang="fi-FI" dirty="0"/>
              <a:t> 2015-2017 (SEDY) is </a:t>
            </a:r>
            <a:r>
              <a:rPr lang="fi-FI" dirty="0" err="1"/>
              <a:t>coordinated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en-US" u="sng" dirty="0">
                <a:hlinkClick r:id="rId2"/>
              </a:rPr>
              <a:t>Amsterdam University of Applied Sciences</a:t>
            </a:r>
            <a:r>
              <a:rPr lang="en-US" dirty="0"/>
              <a:t>, Faculty of Sports and Nutrition, and </a:t>
            </a:r>
            <a:r>
              <a:rPr lang="en-US" u="sng" dirty="0" err="1">
                <a:hlinkClick r:id="rId3"/>
              </a:rPr>
              <a:t>InHolland</a:t>
            </a:r>
            <a:r>
              <a:rPr lang="en-US" u="sng" dirty="0">
                <a:hlinkClick r:id="rId3"/>
              </a:rPr>
              <a:t> University of Applied Sciences</a:t>
            </a:r>
            <a:r>
              <a:rPr lang="en-US" dirty="0"/>
              <a:t>, the Netherlands. </a:t>
            </a:r>
          </a:p>
          <a:p>
            <a:pPr marL="0" indent="0">
              <a:buNone/>
            </a:pPr>
            <a:r>
              <a:rPr lang="en-US" dirty="0"/>
              <a:t>- Aims to contribute to increase physical activity of children with a disability, especially through a better matching of the demand and the supply. </a:t>
            </a:r>
          </a:p>
          <a:p>
            <a:pPr marL="0" indent="0">
              <a:buNone/>
            </a:pPr>
            <a:r>
              <a:rPr lang="fi-FI" dirty="0"/>
              <a:t>- T</a:t>
            </a:r>
            <a:r>
              <a:rPr lang="en-US" dirty="0"/>
              <a:t>he partners: </a:t>
            </a:r>
          </a:p>
          <a:p>
            <a:r>
              <a:rPr lang="en-US" u="sng" dirty="0">
                <a:hlinkClick r:id="rId4"/>
              </a:rPr>
              <a:t>Youth Sport Trust</a:t>
            </a:r>
            <a:r>
              <a:rPr lang="en-US" dirty="0"/>
              <a:t>, United Kingdom</a:t>
            </a:r>
          </a:p>
          <a:p>
            <a:r>
              <a:rPr lang="en-US" u="sng" dirty="0" err="1">
                <a:hlinkClick r:id="rId5"/>
              </a:rPr>
              <a:t>WheelChair</a:t>
            </a:r>
            <a:r>
              <a:rPr lang="en-US" u="sng" dirty="0">
                <a:hlinkClick r:id="rId5"/>
              </a:rPr>
              <a:t> Dance Sport Association</a:t>
            </a:r>
            <a:r>
              <a:rPr lang="en-US" dirty="0"/>
              <a:t>, United Kingdom</a:t>
            </a:r>
          </a:p>
          <a:p>
            <a:r>
              <a:rPr lang="en-US" u="sng" dirty="0">
                <a:hlinkClick r:id="rId6"/>
              </a:rPr>
              <a:t>Finnish Sports Association of Persons with Disabilities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(VAU), Finland</a:t>
            </a:r>
          </a:p>
          <a:p>
            <a:r>
              <a:rPr lang="en-US" u="sng" dirty="0">
                <a:hlinkClick r:id="rId7"/>
              </a:rPr>
              <a:t>ENGSO Youth</a:t>
            </a:r>
            <a:r>
              <a:rPr lang="en-US" dirty="0"/>
              <a:t>, Italy </a:t>
            </a:r>
          </a:p>
          <a:p>
            <a:r>
              <a:rPr lang="en-US" u="sng" dirty="0">
                <a:hlinkClick r:id="rId8"/>
              </a:rPr>
              <a:t>Sport &amp; Citizenship</a:t>
            </a:r>
            <a:r>
              <a:rPr lang="en-US" dirty="0"/>
              <a:t>, France</a:t>
            </a:r>
          </a:p>
          <a:p>
            <a:r>
              <a:rPr lang="en-US" u="sng" dirty="0">
                <a:hlinkClick r:id="rId9"/>
              </a:rPr>
              <a:t>Lithuanian Sports University</a:t>
            </a:r>
            <a:r>
              <a:rPr lang="en-US" dirty="0"/>
              <a:t>, Lithuania</a:t>
            </a:r>
          </a:p>
          <a:p>
            <a:r>
              <a:rPr lang="en-US" u="sng" dirty="0">
                <a:hlinkClick r:id="rId10"/>
              </a:rPr>
              <a:t>Sport Science School – Polytechnic Institute of Santarem</a:t>
            </a:r>
            <a:r>
              <a:rPr lang="en-US" dirty="0"/>
              <a:t>, Portugal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45" y="229231"/>
            <a:ext cx="1843641" cy="1016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60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2710945058"/>
              </p:ext>
            </p:extLst>
          </p:nvPr>
        </p:nvGraphicFramePr>
        <p:xfrm>
          <a:off x="471340" y="719667"/>
          <a:ext cx="11134506" cy="52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03559" y="76860"/>
            <a:ext cx="115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 </a:t>
            </a:r>
            <a:r>
              <a:rPr lang="fi-FI" sz="3600" b="1" dirty="0"/>
              <a:t>SEDY-</a:t>
            </a:r>
            <a:r>
              <a:rPr lang="fi-FI" sz="3600" b="1" dirty="0" err="1"/>
              <a:t>project</a:t>
            </a:r>
            <a:r>
              <a:rPr lang="fi-FI" sz="3600" b="1" dirty="0"/>
              <a:t>, </a:t>
            </a:r>
            <a:r>
              <a:rPr lang="fi-FI" sz="3600" b="1" dirty="0" err="1"/>
              <a:t>what</a:t>
            </a:r>
            <a:r>
              <a:rPr lang="fi-FI" sz="3600" b="1" dirty="0"/>
              <a:t> and </a:t>
            </a:r>
            <a:r>
              <a:rPr lang="fi-FI" sz="3600" b="1" dirty="0" err="1"/>
              <a:t>when</a:t>
            </a:r>
            <a:r>
              <a:rPr lang="fi-FI" sz="3600" b="1" dirty="0"/>
              <a:t>?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22561" y="6184694"/>
            <a:ext cx="1169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For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>
                <a:hlinkClick r:id="rId7"/>
              </a:rPr>
              <a:t>http://www.hva.nl/kc-bsv/gedeelde-content/contentgroep/sedy-project/sedy-project.html</a:t>
            </a:r>
            <a:endParaRPr lang="fi-FI" dirty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20" y="146616"/>
            <a:ext cx="1727790" cy="952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29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44" y="694592"/>
            <a:ext cx="3836022" cy="5640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135" y="1243364"/>
            <a:ext cx="3197570" cy="4771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186" y="1969492"/>
            <a:ext cx="2973403" cy="4429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331" y="2169300"/>
            <a:ext cx="3147209" cy="4688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iruutu 7"/>
          <p:cNvSpPr txBox="1"/>
          <p:nvPr/>
        </p:nvSpPr>
        <p:spPr>
          <a:xfrm>
            <a:off x="4907560" y="6396920"/>
            <a:ext cx="701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SEDY-</a:t>
            </a:r>
            <a:r>
              <a:rPr lang="fi-FI" sz="1400" dirty="0" err="1"/>
              <a:t>infosheet</a:t>
            </a:r>
            <a:r>
              <a:rPr lang="fi-FI" sz="1400" dirty="0"/>
              <a:t> Finland: http://www.vammaisurheilu.fi/ajankohtaista/valtti/in-english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14300" y="290146"/>
            <a:ext cx="119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year inventory results of the interviews and literature reviews have been combined in a factsheet per country: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787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281521" y="4944619"/>
            <a:ext cx="11321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Valtti (=PAPAI in </a:t>
            </a:r>
            <a:r>
              <a:rPr lang="fi-FI" sz="2400" b="1" dirty="0" err="1"/>
              <a:t>english</a:t>
            </a:r>
            <a:r>
              <a:rPr lang="fi-FI" sz="2400" b="1" dirty="0"/>
              <a:t>, </a:t>
            </a:r>
            <a:r>
              <a:rPr lang="fi-FI" sz="2400" b="1" dirty="0" err="1"/>
              <a:t>personal</a:t>
            </a:r>
            <a:r>
              <a:rPr lang="fi-FI" sz="2400" b="1" dirty="0"/>
              <a:t> </a:t>
            </a:r>
            <a:r>
              <a:rPr lang="fi-FI" sz="2400" b="1" dirty="0" err="1"/>
              <a:t>adapted</a:t>
            </a:r>
            <a:r>
              <a:rPr lang="fi-FI" sz="2400" b="1" dirty="0"/>
              <a:t> </a:t>
            </a:r>
            <a:r>
              <a:rPr lang="fi-FI" sz="2400" b="1" dirty="0" err="1"/>
              <a:t>physical</a:t>
            </a:r>
            <a:r>
              <a:rPr lang="fi-FI" sz="2400" b="1" dirty="0"/>
              <a:t> </a:t>
            </a:r>
            <a:r>
              <a:rPr lang="fi-FI" sz="2400" b="1" dirty="0" err="1"/>
              <a:t>activity</a:t>
            </a:r>
            <a:r>
              <a:rPr lang="fi-FI" sz="2400" b="1" dirty="0"/>
              <a:t> </a:t>
            </a:r>
            <a:r>
              <a:rPr lang="fi-FI" sz="2400" b="1" dirty="0" err="1"/>
              <a:t>instructor</a:t>
            </a:r>
            <a:r>
              <a:rPr lang="fi-FI" sz="2400" b="1" dirty="0"/>
              <a:t>) </a:t>
            </a:r>
          </a:p>
          <a:p>
            <a:r>
              <a:rPr lang="fi-FI" sz="2400" dirty="0"/>
              <a:t>to </a:t>
            </a:r>
            <a:r>
              <a:rPr lang="fi-FI" sz="2400" dirty="0" err="1"/>
              <a:t>meet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gap</a:t>
            </a:r>
            <a:r>
              <a:rPr lang="fi-FI" sz="2400" dirty="0"/>
              <a:t> </a:t>
            </a:r>
            <a:r>
              <a:rPr lang="fi-FI" sz="2400" dirty="0" err="1"/>
              <a:t>between</a:t>
            </a:r>
            <a:r>
              <a:rPr lang="fi-FI" sz="2400" dirty="0"/>
              <a:t> </a:t>
            </a:r>
            <a:r>
              <a:rPr lang="fi-FI" sz="2400" dirty="0" err="1"/>
              <a:t>demand</a:t>
            </a:r>
            <a:r>
              <a:rPr lang="fi-FI" sz="2400" dirty="0"/>
              <a:t> and </a:t>
            </a:r>
            <a:r>
              <a:rPr lang="fi-FI" sz="2400" dirty="0" err="1"/>
              <a:t>supply</a:t>
            </a:r>
            <a:r>
              <a:rPr lang="fi-FI" sz="2400" dirty="0"/>
              <a:t> of </a:t>
            </a:r>
            <a:r>
              <a:rPr lang="fi-FI" sz="2400" dirty="0" err="1"/>
              <a:t>children</a:t>
            </a:r>
            <a:r>
              <a:rPr lang="fi-FI" sz="2400" dirty="0"/>
              <a:t> and </a:t>
            </a:r>
            <a:r>
              <a:rPr lang="fi-FI" sz="2400" dirty="0" err="1"/>
              <a:t>youth</a:t>
            </a:r>
            <a:r>
              <a:rPr lang="fi-FI" sz="2400" dirty="0"/>
              <a:t> (</a:t>
            </a:r>
            <a:r>
              <a:rPr lang="fi-FI" sz="2400" dirty="0" err="1"/>
              <a:t>age</a:t>
            </a:r>
            <a:r>
              <a:rPr lang="fi-FI" sz="2400" dirty="0"/>
              <a:t> 6-23) </a:t>
            </a:r>
            <a:r>
              <a:rPr lang="fi-FI" sz="2400" dirty="0" err="1"/>
              <a:t>with</a:t>
            </a:r>
            <a:r>
              <a:rPr lang="fi-FI" sz="2400" dirty="0"/>
              <a:t> a </a:t>
            </a:r>
            <a:r>
              <a:rPr lang="fi-FI" sz="2400" dirty="0" err="1"/>
              <a:t>disability</a:t>
            </a:r>
            <a:r>
              <a:rPr lang="fi-FI" sz="2400" dirty="0"/>
              <a:t> and </a:t>
            </a:r>
            <a:r>
              <a:rPr lang="fi-FI" sz="2400" dirty="0" err="1"/>
              <a:t>inclusive</a:t>
            </a:r>
            <a:r>
              <a:rPr lang="fi-FI" sz="2400" dirty="0"/>
              <a:t> </a:t>
            </a:r>
            <a:r>
              <a:rPr lang="fi-FI" sz="2400" dirty="0" err="1"/>
              <a:t>sports</a:t>
            </a:r>
            <a:r>
              <a:rPr lang="fi-FI" sz="2400" dirty="0"/>
              <a:t> </a:t>
            </a:r>
            <a:r>
              <a:rPr lang="fi-FI" sz="2400" dirty="0" err="1"/>
              <a:t>services</a:t>
            </a:r>
            <a:r>
              <a:rPr lang="fi-FI" sz="2400" dirty="0"/>
              <a:t>.</a:t>
            </a:r>
            <a:endParaRPr lang="fi-FI" sz="2400" b="1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59" y="2643956"/>
            <a:ext cx="2163029" cy="160318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88" y="1846814"/>
            <a:ext cx="2469443" cy="1975554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41" y="2821020"/>
            <a:ext cx="2522453" cy="142612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1" y="1970884"/>
            <a:ext cx="1715756" cy="222965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31" y="3012847"/>
            <a:ext cx="2247997" cy="169261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81521" y="214890"/>
            <a:ext cx="117032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Finland </a:t>
            </a:r>
            <a:r>
              <a:rPr lang="fi-FI" sz="3600" b="1" dirty="0" err="1"/>
              <a:t>invented</a:t>
            </a:r>
            <a:r>
              <a:rPr lang="fi-FI" sz="3600" b="1" dirty="0"/>
              <a:t> and </a:t>
            </a:r>
            <a:r>
              <a:rPr lang="fi-FI" sz="3600" b="1" dirty="0" err="1"/>
              <a:t>piloted</a:t>
            </a:r>
            <a:r>
              <a:rPr lang="fi-FI" sz="3600" b="1" dirty="0"/>
              <a:t> </a:t>
            </a:r>
            <a:r>
              <a:rPr lang="fi-FI" sz="3600" b="1" dirty="0" err="1"/>
              <a:t>the</a:t>
            </a:r>
            <a:r>
              <a:rPr lang="fi-FI" sz="3600" b="1" dirty="0"/>
              <a:t> </a:t>
            </a:r>
            <a:r>
              <a:rPr lang="fi-FI" sz="3600" b="1" dirty="0" err="1"/>
              <a:t>model</a:t>
            </a:r>
            <a:r>
              <a:rPr lang="fi-FI" sz="3600" b="1" dirty="0"/>
              <a:t> of Valtti </a:t>
            </a:r>
          </a:p>
          <a:p>
            <a:r>
              <a:rPr lang="fi-FI" sz="2000" dirty="0">
                <a:hlinkClick r:id="rId8"/>
              </a:rPr>
              <a:t>http://www.vammaisurheilu.fi/ajankohtaista/valtti/in-english</a:t>
            </a:r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694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binfo.fi/images/39_webcam_kart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92" y="103625"/>
            <a:ext cx="3740923" cy="68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i 2"/>
          <p:cNvSpPr/>
          <p:nvPr/>
        </p:nvSpPr>
        <p:spPr>
          <a:xfrm>
            <a:off x="5600936" y="2486604"/>
            <a:ext cx="131805" cy="1153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3"/>
          <p:cNvSpPr/>
          <p:nvPr/>
        </p:nvSpPr>
        <p:spPr>
          <a:xfrm>
            <a:off x="5567820" y="3434442"/>
            <a:ext cx="116275" cy="1400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6094143" y="3909488"/>
            <a:ext cx="160637" cy="1318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4422406" y="4610005"/>
            <a:ext cx="140044" cy="1482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5729358" y="5229193"/>
            <a:ext cx="187866" cy="1604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5012724" y="5703638"/>
            <a:ext cx="205947" cy="1729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4422406" y="5664446"/>
            <a:ext cx="140044" cy="1400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5600936" y="5990930"/>
            <a:ext cx="193330" cy="17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6363877" y="5940457"/>
            <a:ext cx="160016" cy="1438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4492428" y="6339373"/>
            <a:ext cx="205945" cy="1812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/>
          <p:cNvSpPr/>
          <p:nvPr/>
        </p:nvSpPr>
        <p:spPr>
          <a:xfrm>
            <a:off x="5380648" y="6452149"/>
            <a:ext cx="211310" cy="1456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6207359" y="4736863"/>
            <a:ext cx="156517" cy="1318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/>
          <p:cNvSpPr/>
          <p:nvPr/>
        </p:nvSpPr>
        <p:spPr>
          <a:xfrm>
            <a:off x="5596142" y="6455987"/>
            <a:ext cx="164756" cy="1292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/>
          <p:cNvSpPr/>
          <p:nvPr/>
        </p:nvSpPr>
        <p:spPr>
          <a:xfrm>
            <a:off x="5564601" y="6597750"/>
            <a:ext cx="164756" cy="1292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/>
          <p:cNvSpPr txBox="1"/>
          <p:nvPr/>
        </p:nvSpPr>
        <p:spPr>
          <a:xfrm>
            <a:off x="96722" y="2351482"/>
            <a:ext cx="411614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in </a:t>
            </a:r>
            <a:r>
              <a:rPr lang="fi-FI" sz="2400" dirty="0" err="1"/>
              <a:t>co-operation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19 </a:t>
            </a:r>
            <a:r>
              <a:rPr lang="fi-FI" sz="2400" dirty="0" err="1"/>
              <a:t>institutes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universities</a:t>
            </a:r>
            <a:r>
              <a:rPr lang="fi-FI" sz="2400" dirty="0"/>
              <a:t> (</a:t>
            </a:r>
            <a:r>
              <a:rPr lang="fi-FI" sz="2400" dirty="0" err="1"/>
              <a:t>schools</a:t>
            </a:r>
            <a:r>
              <a:rPr lang="fi-FI" sz="2400" dirty="0"/>
              <a:t>).</a:t>
            </a:r>
          </a:p>
          <a:p>
            <a:endParaRPr lang="en-US" sz="2000" dirty="0"/>
          </a:p>
          <a:p>
            <a:r>
              <a:rPr lang="en-US" sz="1900" dirty="0"/>
              <a:t>The PAPAIs were students or </a:t>
            </a:r>
          </a:p>
          <a:p>
            <a:r>
              <a:rPr lang="en-US" sz="1900" dirty="0"/>
              <a:t>volunteers of health and social </a:t>
            </a:r>
          </a:p>
          <a:p>
            <a:r>
              <a:rPr lang="en-US" sz="1900" dirty="0"/>
              <a:t>care, sports of education. </a:t>
            </a:r>
          </a:p>
          <a:p>
            <a:endParaRPr lang="en-US" sz="1900" dirty="0"/>
          </a:p>
          <a:p>
            <a:r>
              <a:rPr lang="fi-FI" sz="1900" dirty="0"/>
              <a:t>335 </a:t>
            </a:r>
            <a:r>
              <a:rPr lang="fi-FI" sz="1900" dirty="0" err="1"/>
              <a:t>students</a:t>
            </a:r>
            <a:r>
              <a:rPr lang="fi-FI" sz="1900" dirty="0"/>
              <a:t>/</a:t>
            </a:r>
            <a:r>
              <a:rPr lang="fi-FI" sz="1900" dirty="0" err="1"/>
              <a:t>volunteers</a:t>
            </a:r>
            <a:r>
              <a:rPr lang="fi-FI" sz="1900" dirty="0"/>
              <a:t> </a:t>
            </a:r>
            <a:r>
              <a:rPr lang="fi-FI" sz="1900" dirty="0" err="1"/>
              <a:t>sent</a:t>
            </a:r>
            <a:r>
              <a:rPr lang="fi-FI" sz="1900" dirty="0"/>
              <a:t> </a:t>
            </a:r>
            <a:r>
              <a:rPr lang="fi-FI" sz="1900" dirty="0" err="1"/>
              <a:t>their</a:t>
            </a:r>
            <a:r>
              <a:rPr lang="fi-FI" sz="1900" dirty="0"/>
              <a:t> </a:t>
            </a:r>
            <a:r>
              <a:rPr lang="fi-FI" sz="1900" dirty="0" err="1"/>
              <a:t>application</a:t>
            </a:r>
            <a:r>
              <a:rPr lang="fi-FI" sz="1900" dirty="0"/>
              <a:t> to </a:t>
            </a:r>
            <a:r>
              <a:rPr lang="fi-FI" sz="1900" dirty="0" err="1"/>
              <a:t>become</a:t>
            </a:r>
            <a:r>
              <a:rPr lang="fi-FI" sz="1900" dirty="0"/>
              <a:t> a PAPAI. </a:t>
            </a:r>
          </a:p>
          <a:p>
            <a:endParaRPr lang="fi-FI" sz="1900" dirty="0"/>
          </a:p>
          <a:p>
            <a:r>
              <a:rPr lang="fi-FI" sz="1900" dirty="0"/>
              <a:t>22 </a:t>
            </a:r>
            <a:r>
              <a:rPr lang="fi-FI" sz="1900" dirty="0" err="1"/>
              <a:t>training</a:t>
            </a:r>
            <a:r>
              <a:rPr lang="fi-FI" sz="1900" dirty="0"/>
              <a:t> </a:t>
            </a:r>
            <a:r>
              <a:rPr lang="fi-FI" sz="1900" dirty="0" err="1"/>
              <a:t>events</a:t>
            </a:r>
            <a:r>
              <a:rPr lang="fi-FI" sz="1900" dirty="0"/>
              <a:t> for </a:t>
            </a:r>
            <a:r>
              <a:rPr lang="fi-FI" sz="1900" dirty="0" err="1"/>
              <a:t>students</a:t>
            </a:r>
            <a:r>
              <a:rPr lang="fi-FI" sz="1900" dirty="0"/>
              <a:t> </a:t>
            </a:r>
          </a:p>
          <a:p>
            <a:r>
              <a:rPr lang="fi-FI" sz="1900" dirty="0"/>
              <a:t>in 20 </a:t>
            </a:r>
            <a:r>
              <a:rPr lang="fi-FI" sz="1900" dirty="0" err="1"/>
              <a:t>schools</a:t>
            </a:r>
            <a:r>
              <a:rPr lang="fi-FI" sz="1900" dirty="0"/>
              <a:t> </a:t>
            </a:r>
            <a:r>
              <a:rPr lang="fi-FI" sz="1900" dirty="0" err="1"/>
              <a:t>were</a:t>
            </a:r>
            <a:r>
              <a:rPr lang="fi-FI" sz="1900" dirty="0"/>
              <a:t> </a:t>
            </a:r>
            <a:r>
              <a:rPr lang="fi-FI" sz="1900" dirty="0" err="1"/>
              <a:t>organised</a:t>
            </a:r>
            <a:r>
              <a:rPr lang="fi-FI" sz="1900" dirty="0"/>
              <a:t>.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800" dirty="0"/>
          </a:p>
          <a:p>
            <a:r>
              <a:rPr lang="fi-FI" sz="2800" dirty="0"/>
              <a:t> 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7507477" y="130354"/>
            <a:ext cx="453234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key locations 15 experts or advanced students were hired as part-time </a:t>
            </a:r>
            <a:r>
              <a:rPr lang="en-US" sz="2400" dirty="0" err="1"/>
              <a:t>PAPAIcoordinators</a:t>
            </a:r>
            <a:r>
              <a:rPr lang="en-US" sz="2400" dirty="0"/>
              <a:t> to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help and </a:t>
            </a:r>
            <a:r>
              <a:rPr lang="fi-FI" sz="2000" dirty="0" err="1"/>
              <a:t>coach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PAPAI,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/>
              <a:t>keep</a:t>
            </a:r>
            <a:r>
              <a:rPr lang="fi-FI" sz="2000" dirty="0"/>
              <a:t> </a:t>
            </a:r>
            <a:r>
              <a:rPr lang="fi-FI" sz="2000" dirty="0" err="1"/>
              <a:t>time</a:t>
            </a:r>
            <a:r>
              <a:rPr lang="fi-FI" sz="2000" dirty="0"/>
              <a:t>, </a:t>
            </a:r>
            <a:r>
              <a:rPr lang="fi-FI" sz="2000" dirty="0" err="1"/>
              <a:t>approve</a:t>
            </a:r>
            <a:r>
              <a:rPr lang="fi-FI" sz="2000" dirty="0"/>
              <a:t> </a:t>
            </a:r>
            <a:r>
              <a:rPr lang="fi-FI" sz="2000" dirty="0" err="1"/>
              <a:t>try</a:t>
            </a:r>
            <a:r>
              <a:rPr lang="fi-FI" sz="2000" dirty="0"/>
              <a:t>-out </a:t>
            </a:r>
            <a:r>
              <a:rPr lang="fi-FI" sz="2000" dirty="0" err="1"/>
              <a:t>budgets</a:t>
            </a:r>
            <a:r>
              <a:rPr lang="fi-FI" sz="2000" dirty="0"/>
              <a:t>, </a:t>
            </a:r>
            <a:r>
              <a:rPr lang="fi-FI" sz="2000" dirty="0" err="1"/>
              <a:t>solve</a:t>
            </a:r>
            <a:r>
              <a:rPr lang="fi-FI" sz="2000" dirty="0"/>
              <a:t> </a:t>
            </a:r>
            <a:r>
              <a:rPr lang="fi-FI" sz="2000" dirty="0" err="1"/>
              <a:t>any</a:t>
            </a:r>
            <a:r>
              <a:rPr lang="fi-FI" sz="2000" dirty="0"/>
              <a:t> </a:t>
            </a:r>
            <a:r>
              <a:rPr lang="fi-FI" sz="2000" dirty="0" err="1"/>
              <a:t>problems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family</a:t>
            </a:r>
            <a:r>
              <a:rPr lang="fi-FI" sz="2000" dirty="0"/>
              <a:t>, hobby and PAPAI,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/>
              <a:t>network</a:t>
            </a:r>
            <a:r>
              <a:rPr lang="fi-FI" sz="2000" dirty="0"/>
              <a:t> (</a:t>
            </a:r>
            <a:r>
              <a:rPr lang="fi-FI" sz="2000" dirty="0" err="1"/>
              <a:t>marketing</a:t>
            </a:r>
            <a:r>
              <a:rPr lang="fi-FI" sz="2000" dirty="0"/>
              <a:t>, </a:t>
            </a:r>
            <a:r>
              <a:rPr lang="fi-FI" sz="2000" dirty="0" err="1"/>
              <a:t>information</a:t>
            </a:r>
            <a:r>
              <a:rPr lang="fi-FI" sz="2000" dirty="0"/>
              <a:t>)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institutes</a:t>
            </a:r>
            <a:r>
              <a:rPr lang="fi-FI" sz="2000" dirty="0"/>
              <a:t>, </a:t>
            </a:r>
            <a:r>
              <a:rPr lang="fi-FI" sz="2000" dirty="0" err="1"/>
              <a:t>municipalities</a:t>
            </a:r>
            <a:r>
              <a:rPr lang="fi-FI" sz="2000" dirty="0"/>
              <a:t>, </a:t>
            </a:r>
            <a:r>
              <a:rPr lang="fi-FI" sz="2000" dirty="0" err="1"/>
              <a:t>sports</a:t>
            </a:r>
            <a:r>
              <a:rPr lang="fi-FI" sz="2000" dirty="0"/>
              <a:t> </a:t>
            </a:r>
            <a:r>
              <a:rPr lang="fi-FI" sz="2000" dirty="0" err="1"/>
              <a:t>clubs</a:t>
            </a:r>
            <a:r>
              <a:rPr lang="fi-FI" sz="2000" dirty="0"/>
              <a:t>, </a:t>
            </a:r>
            <a:r>
              <a:rPr lang="fi-FI" sz="2000" dirty="0" err="1"/>
              <a:t>families</a:t>
            </a:r>
            <a:r>
              <a:rPr lang="fi-FI" sz="2000" dirty="0"/>
              <a:t> &amp; VAU,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/>
              <a:t>after</a:t>
            </a:r>
            <a:r>
              <a:rPr lang="fi-FI" sz="2000" dirty="0"/>
              <a:t> </a:t>
            </a:r>
            <a:r>
              <a:rPr lang="fi-FI" sz="2000" dirty="0" err="1"/>
              <a:t>try-outs</a:t>
            </a:r>
            <a:r>
              <a:rPr lang="fi-FI" sz="2000" dirty="0"/>
              <a:t> </a:t>
            </a:r>
            <a:r>
              <a:rPr lang="fi-FI" sz="2000" dirty="0" err="1"/>
              <a:t>collect</a:t>
            </a:r>
            <a:r>
              <a:rPr lang="fi-FI" sz="2000" dirty="0"/>
              <a:t> </a:t>
            </a:r>
            <a:r>
              <a:rPr lang="fi-FI" sz="2000" dirty="0" err="1"/>
              <a:t>reports</a:t>
            </a:r>
            <a:r>
              <a:rPr lang="fi-FI" sz="2000" dirty="0"/>
              <a:t> and </a:t>
            </a:r>
            <a:r>
              <a:rPr lang="fi-FI" sz="2000" dirty="0" err="1"/>
              <a:t>photos</a:t>
            </a:r>
            <a:r>
              <a:rPr lang="fi-FI" sz="2000" dirty="0"/>
              <a:t>, </a:t>
            </a:r>
            <a:r>
              <a:rPr lang="fi-FI" sz="2000" dirty="0" err="1"/>
              <a:t>write</a:t>
            </a:r>
            <a:r>
              <a:rPr lang="fi-FI" sz="2000" dirty="0"/>
              <a:t> PAPAI-</a:t>
            </a:r>
            <a:r>
              <a:rPr lang="fi-FI" sz="2000" dirty="0" err="1"/>
              <a:t>diplomas</a:t>
            </a:r>
            <a:r>
              <a:rPr lang="fi-FI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In </a:t>
            </a:r>
            <a:r>
              <a:rPr lang="fi-FI" sz="2000" dirty="0" err="1"/>
              <a:t>final</a:t>
            </a:r>
            <a:r>
              <a:rPr lang="fi-FI" sz="2000" dirty="0"/>
              <a:t> </a:t>
            </a:r>
            <a:r>
              <a:rPr lang="fi-FI" sz="2000" dirty="0" err="1"/>
              <a:t>conference</a:t>
            </a:r>
            <a:r>
              <a:rPr lang="fi-FI" sz="2000" dirty="0"/>
              <a:t>: </a:t>
            </a:r>
            <a:r>
              <a:rPr lang="fi-FI" sz="2000" dirty="0" err="1"/>
              <a:t>give</a:t>
            </a:r>
            <a:r>
              <a:rPr lang="fi-FI" sz="2000" dirty="0"/>
              <a:t> feedback &amp; </a:t>
            </a:r>
            <a:r>
              <a:rPr lang="fi-FI" sz="2000" dirty="0" err="1"/>
              <a:t>development</a:t>
            </a:r>
            <a:r>
              <a:rPr lang="fi-FI" sz="2000" dirty="0"/>
              <a:t> </a:t>
            </a:r>
            <a:r>
              <a:rPr lang="fi-FI" sz="2000" dirty="0" err="1"/>
              <a:t>ideas</a:t>
            </a:r>
            <a:r>
              <a:rPr lang="fi-FI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237392" y="130354"/>
            <a:ext cx="446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Valtti </a:t>
            </a:r>
            <a:r>
              <a:rPr lang="fi-FI" sz="4000" b="1" dirty="0" err="1"/>
              <a:t>model</a:t>
            </a:r>
            <a:r>
              <a:rPr lang="fi-FI" sz="4000" b="1" dirty="0"/>
              <a:t> </a:t>
            </a:r>
            <a:r>
              <a:rPr lang="fi-FI" sz="4000" b="1" dirty="0" err="1"/>
              <a:t>was</a:t>
            </a:r>
            <a:r>
              <a:rPr lang="fi-FI" sz="4000" b="1" dirty="0"/>
              <a:t> </a:t>
            </a:r>
            <a:r>
              <a:rPr lang="fi-FI" sz="4000" b="1" dirty="0" err="1"/>
              <a:t>tested</a:t>
            </a:r>
            <a:r>
              <a:rPr lang="fi-FI" sz="4000" b="1" dirty="0"/>
              <a:t> in </a:t>
            </a:r>
            <a:r>
              <a:rPr lang="fi-FI" sz="4000" b="1" dirty="0" err="1"/>
              <a:t>the</a:t>
            </a:r>
            <a:r>
              <a:rPr lang="fi-FI" sz="4000" b="1" dirty="0"/>
              <a:t> </a:t>
            </a:r>
            <a:r>
              <a:rPr lang="fi-FI" sz="4000" b="1" dirty="0" err="1"/>
              <a:t>whole</a:t>
            </a:r>
            <a:r>
              <a:rPr lang="fi-FI" sz="4000" b="1" dirty="0"/>
              <a:t> country</a:t>
            </a:r>
          </a:p>
        </p:txBody>
      </p:sp>
    </p:spTree>
    <p:extLst>
      <p:ext uri="{BB962C8B-B14F-4D97-AF65-F5344CB8AC3E}">
        <p14:creationId xmlns:p14="http://schemas.microsoft.com/office/powerpoint/2010/main" val="138696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5123" y="365125"/>
            <a:ext cx="11078307" cy="1001857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fi-FI" sz="4000" b="1" dirty="0"/>
              <a:t>PAPAI </a:t>
            </a:r>
            <a:r>
              <a:rPr lang="fi-FI" sz="4000" b="1" dirty="0" err="1"/>
              <a:t>pilot</a:t>
            </a:r>
            <a:r>
              <a:rPr lang="fi-FI" sz="4000" b="1" dirty="0"/>
              <a:t> in </a:t>
            </a:r>
            <a:r>
              <a:rPr lang="fi-FI" sz="4000" b="1" dirty="0" err="1"/>
              <a:t>the</a:t>
            </a:r>
            <a:r>
              <a:rPr lang="fi-FI" sz="4000" b="1" dirty="0"/>
              <a:t> </a:t>
            </a:r>
            <a:r>
              <a:rPr lang="fi-FI" sz="4000" b="1" dirty="0" err="1"/>
              <a:t>nutshell</a:t>
            </a:r>
            <a:r>
              <a:rPr lang="fi-FI" sz="4000" b="1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639544"/>
            <a:ext cx="11166230" cy="5016233"/>
          </a:xfrm>
        </p:spPr>
        <p:txBody>
          <a:bodyPr>
            <a:normAutofit fontScale="62500" lnSpcReduction="20000"/>
          </a:bodyPr>
          <a:lstStyle/>
          <a:p>
            <a:r>
              <a:rPr lang="fi-FI" sz="4200" dirty="0" err="1"/>
              <a:t>The</a:t>
            </a:r>
            <a:r>
              <a:rPr lang="fi-FI" sz="4200" dirty="0"/>
              <a:t> Valtti </a:t>
            </a:r>
            <a:r>
              <a:rPr lang="fi-FI" sz="4200" dirty="0" err="1"/>
              <a:t>method</a:t>
            </a:r>
            <a:r>
              <a:rPr lang="fi-FI" sz="4200" dirty="0"/>
              <a:t> </a:t>
            </a:r>
            <a:r>
              <a:rPr lang="fi-FI" sz="4200" dirty="0" err="1"/>
              <a:t>was</a:t>
            </a:r>
            <a:r>
              <a:rPr lang="fi-FI" sz="4200" dirty="0"/>
              <a:t> </a:t>
            </a:r>
            <a:r>
              <a:rPr lang="fi-FI" sz="4200" dirty="0" err="1"/>
              <a:t>tested</a:t>
            </a:r>
            <a:r>
              <a:rPr lang="fi-FI" sz="4200" dirty="0"/>
              <a:t> in 15 </a:t>
            </a:r>
            <a:r>
              <a:rPr lang="fi-FI" sz="4200" dirty="0" err="1"/>
              <a:t>biggest</a:t>
            </a:r>
            <a:r>
              <a:rPr lang="fi-FI" sz="4200" dirty="0"/>
              <a:t> </a:t>
            </a:r>
            <a:r>
              <a:rPr lang="fi-FI" sz="4200" dirty="0" err="1"/>
              <a:t>cities</a:t>
            </a:r>
            <a:r>
              <a:rPr lang="fi-FI" sz="4200" dirty="0"/>
              <a:t> in 2016. </a:t>
            </a:r>
            <a:r>
              <a:rPr lang="fi-FI" sz="4200" dirty="0" err="1"/>
              <a:t>The</a:t>
            </a:r>
            <a:r>
              <a:rPr lang="fi-FI" sz="4200" dirty="0"/>
              <a:t> </a:t>
            </a:r>
            <a:r>
              <a:rPr lang="fi-FI" sz="4200" dirty="0" err="1"/>
              <a:t>goal</a:t>
            </a:r>
            <a:r>
              <a:rPr lang="fi-FI" sz="4200" dirty="0"/>
              <a:t> </a:t>
            </a:r>
            <a:r>
              <a:rPr lang="fi-FI" sz="4200" dirty="0" err="1"/>
              <a:t>was</a:t>
            </a:r>
            <a:r>
              <a:rPr lang="fi-FI" sz="4200" dirty="0"/>
              <a:t> to </a:t>
            </a:r>
            <a:r>
              <a:rPr lang="fi-FI" sz="4200" dirty="0" err="1"/>
              <a:t>find</a:t>
            </a:r>
            <a:r>
              <a:rPr lang="fi-FI" sz="4200" dirty="0"/>
              <a:t> a hobby for </a:t>
            </a:r>
            <a:r>
              <a:rPr lang="fi-FI" sz="4200" dirty="0" err="1"/>
              <a:t>the</a:t>
            </a:r>
            <a:r>
              <a:rPr lang="fi-FI" sz="4200" dirty="0"/>
              <a:t> </a:t>
            </a:r>
            <a:r>
              <a:rPr lang="fi-FI" sz="4200" dirty="0" err="1"/>
              <a:t>child</a:t>
            </a:r>
            <a:r>
              <a:rPr lang="fi-FI" sz="4200" dirty="0"/>
              <a:t> </a:t>
            </a:r>
            <a:r>
              <a:rPr lang="fi-FI" sz="4200" dirty="0" err="1"/>
              <a:t>or</a:t>
            </a:r>
            <a:r>
              <a:rPr lang="fi-FI" sz="4200" dirty="0"/>
              <a:t> </a:t>
            </a:r>
            <a:r>
              <a:rPr lang="fi-FI" sz="4200" dirty="0" err="1"/>
              <a:t>youth</a:t>
            </a:r>
            <a:r>
              <a:rPr lang="fi-FI" sz="4200" dirty="0"/>
              <a:t> </a:t>
            </a:r>
            <a:r>
              <a:rPr lang="fi-FI" sz="4200" dirty="0" err="1"/>
              <a:t>with</a:t>
            </a:r>
            <a:r>
              <a:rPr lang="fi-FI" sz="4200" dirty="0"/>
              <a:t> a </a:t>
            </a:r>
            <a:r>
              <a:rPr lang="fi-FI" sz="4200" dirty="0" err="1"/>
              <a:t>disability</a:t>
            </a:r>
            <a:r>
              <a:rPr lang="fi-FI" sz="4200" dirty="0"/>
              <a:t> </a:t>
            </a:r>
            <a:r>
              <a:rPr lang="fi-FI" sz="4200" dirty="0" err="1"/>
              <a:t>with</a:t>
            </a:r>
            <a:r>
              <a:rPr lang="fi-FI" sz="4200" dirty="0"/>
              <a:t> help of </a:t>
            </a:r>
            <a:r>
              <a:rPr lang="fi-FI" sz="4200" dirty="0" err="1"/>
              <a:t>personal</a:t>
            </a:r>
            <a:r>
              <a:rPr lang="fi-FI" sz="4200" dirty="0"/>
              <a:t> </a:t>
            </a:r>
            <a:r>
              <a:rPr lang="fi-FI" sz="4200" dirty="0" err="1"/>
              <a:t>coach</a:t>
            </a:r>
            <a:r>
              <a:rPr lang="fi-FI" sz="4200" dirty="0"/>
              <a:t> </a:t>
            </a:r>
            <a:r>
              <a:rPr lang="fi-FI" sz="4200" dirty="0" err="1"/>
              <a:t>or</a:t>
            </a:r>
            <a:r>
              <a:rPr lang="fi-FI" sz="4200" dirty="0"/>
              <a:t> </a:t>
            </a:r>
            <a:r>
              <a:rPr lang="fi-FI" sz="4200" dirty="0" err="1"/>
              <a:t>buddy</a:t>
            </a:r>
            <a:r>
              <a:rPr lang="fi-FI" sz="4200" dirty="0"/>
              <a:t>.</a:t>
            </a:r>
          </a:p>
          <a:p>
            <a:r>
              <a:rPr lang="fi-FI" sz="4200" dirty="0" err="1"/>
              <a:t>PAPAIs</a:t>
            </a:r>
            <a:r>
              <a:rPr lang="fi-FI" sz="4200" dirty="0"/>
              <a:t> got </a:t>
            </a:r>
            <a:r>
              <a:rPr lang="fi-FI" sz="4200" dirty="0" err="1"/>
              <a:t>study</a:t>
            </a:r>
            <a:r>
              <a:rPr lang="fi-FI" sz="4200" dirty="0"/>
              <a:t> </a:t>
            </a:r>
            <a:r>
              <a:rPr lang="fi-FI" sz="4200" dirty="0" err="1"/>
              <a:t>credits</a:t>
            </a:r>
            <a:r>
              <a:rPr lang="fi-FI" sz="4200" dirty="0"/>
              <a:t>. </a:t>
            </a:r>
            <a:r>
              <a:rPr lang="fi-FI" sz="4200" dirty="0" err="1"/>
              <a:t>They</a:t>
            </a:r>
            <a:r>
              <a:rPr lang="fi-FI" sz="4200" dirty="0"/>
              <a:t> </a:t>
            </a:r>
            <a:r>
              <a:rPr lang="fi-FI" sz="4200" dirty="0" err="1"/>
              <a:t>didn’t</a:t>
            </a:r>
            <a:r>
              <a:rPr lang="fi-FI" sz="4200" dirty="0"/>
              <a:t> </a:t>
            </a:r>
            <a:r>
              <a:rPr lang="fi-FI" sz="4200" dirty="0" err="1"/>
              <a:t>get</a:t>
            </a:r>
            <a:r>
              <a:rPr lang="fi-FI" sz="4200" dirty="0"/>
              <a:t> </a:t>
            </a:r>
            <a:r>
              <a:rPr lang="fi-FI" sz="4200" dirty="0" err="1"/>
              <a:t>fee</a:t>
            </a:r>
            <a:r>
              <a:rPr lang="fi-FI" sz="4200" dirty="0"/>
              <a:t>, </a:t>
            </a:r>
            <a:r>
              <a:rPr lang="fi-FI" sz="4200" dirty="0" err="1"/>
              <a:t>but</a:t>
            </a:r>
            <a:r>
              <a:rPr lang="fi-FI" sz="4200" dirty="0"/>
              <a:t> </a:t>
            </a:r>
            <a:r>
              <a:rPr lang="fi-FI" sz="4200" dirty="0" err="1"/>
              <a:t>their</a:t>
            </a:r>
            <a:r>
              <a:rPr lang="fi-FI" sz="4200" dirty="0"/>
              <a:t> </a:t>
            </a:r>
            <a:r>
              <a:rPr lang="fi-FI" sz="4200" dirty="0" err="1"/>
              <a:t>expences</a:t>
            </a:r>
            <a:r>
              <a:rPr lang="fi-FI" sz="4200" dirty="0"/>
              <a:t> (</a:t>
            </a:r>
            <a:r>
              <a:rPr lang="fi-FI" sz="4200" dirty="0" err="1"/>
              <a:t>travel</a:t>
            </a:r>
            <a:r>
              <a:rPr lang="fi-FI" sz="4200" dirty="0"/>
              <a:t> etc.) </a:t>
            </a:r>
            <a:r>
              <a:rPr lang="fi-FI" sz="4200" dirty="0" err="1"/>
              <a:t>were</a:t>
            </a:r>
            <a:r>
              <a:rPr lang="fi-FI" sz="4200" dirty="0"/>
              <a:t> </a:t>
            </a:r>
            <a:r>
              <a:rPr lang="fi-FI" sz="4200" dirty="0" err="1"/>
              <a:t>covered</a:t>
            </a:r>
            <a:r>
              <a:rPr lang="fi-FI" sz="4200" dirty="0"/>
              <a:t>.</a:t>
            </a:r>
          </a:p>
          <a:p>
            <a:r>
              <a:rPr lang="fi-FI" sz="4200" dirty="0" err="1"/>
              <a:t>The</a:t>
            </a:r>
            <a:r>
              <a:rPr lang="fi-FI" sz="4200" dirty="0"/>
              <a:t> online </a:t>
            </a:r>
            <a:r>
              <a:rPr lang="fi-FI" sz="4200" dirty="0" err="1"/>
              <a:t>application</a:t>
            </a:r>
            <a:r>
              <a:rPr lang="fi-FI" sz="4200" dirty="0"/>
              <a:t> </a:t>
            </a:r>
            <a:r>
              <a:rPr lang="fi-FI" sz="4200" dirty="0" err="1"/>
              <a:t>process</a:t>
            </a:r>
            <a:r>
              <a:rPr lang="fi-FI" sz="4200" dirty="0"/>
              <a:t> </a:t>
            </a:r>
            <a:r>
              <a:rPr lang="fi-FI" sz="4200" dirty="0" err="1"/>
              <a:t>was</a:t>
            </a:r>
            <a:r>
              <a:rPr lang="fi-FI" sz="4200" dirty="0"/>
              <a:t> open in </a:t>
            </a:r>
            <a:r>
              <a:rPr lang="fi-FI" sz="4200" dirty="0" err="1"/>
              <a:t>spring</a:t>
            </a:r>
            <a:r>
              <a:rPr lang="fi-FI" sz="4200" dirty="0"/>
              <a:t> 2016. </a:t>
            </a:r>
            <a:r>
              <a:rPr lang="fi-FI" sz="4200" dirty="0" err="1"/>
              <a:t>Applicants</a:t>
            </a:r>
            <a:r>
              <a:rPr lang="fi-FI" sz="4200" dirty="0"/>
              <a:t> and </a:t>
            </a:r>
            <a:r>
              <a:rPr lang="fi-FI" sz="4200" dirty="0" err="1"/>
              <a:t>students</a:t>
            </a:r>
            <a:r>
              <a:rPr lang="fi-FI" sz="4200" dirty="0"/>
              <a:t> </a:t>
            </a:r>
            <a:r>
              <a:rPr lang="fi-FI" sz="4200" dirty="0" err="1"/>
              <a:t>were</a:t>
            </a:r>
            <a:r>
              <a:rPr lang="fi-FI" sz="4200" dirty="0"/>
              <a:t> </a:t>
            </a:r>
            <a:r>
              <a:rPr lang="fi-FI" sz="4200" dirty="0" err="1"/>
              <a:t>matched</a:t>
            </a:r>
            <a:r>
              <a:rPr lang="fi-FI" sz="4200" dirty="0"/>
              <a:t> to </a:t>
            </a:r>
            <a:r>
              <a:rPr lang="fi-FI" sz="4200" dirty="0" err="1"/>
              <a:t>make</a:t>
            </a:r>
            <a:r>
              <a:rPr lang="fi-FI" sz="4200" dirty="0"/>
              <a:t> </a:t>
            </a:r>
            <a:r>
              <a:rPr lang="fi-FI" sz="4200" dirty="0" err="1"/>
              <a:t>up</a:t>
            </a:r>
            <a:r>
              <a:rPr lang="fi-FI" sz="4200" dirty="0"/>
              <a:t> Valtti </a:t>
            </a:r>
            <a:r>
              <a:rPr lang="fi-FI" sz="4200" dirty="0" err="1"/>
              <a:t>pairs</a:t>
            </a:r>
            <a:r>
              <a:rPr lang="fi-FI" sz="4200" dirty="0"/>
              <a:t>. </a:t>
            </a:r>
            <a:r>
              <a:rPr lang="fi-FI" sz="4200" dirty="0" err="1"/>
              <a:t>Some</a:t>
            </a:r>
            <a:r>
              <a:rPr lang="fi-FI" sz="4200" dirty="0"/>
              <a:t> </a:t>
            </a:r>
            <a:r>
              <a:rPr lang="fi-FI" sz="4200" dirty="0" err="1"/>
              <a:t>applicants</a:t>
            </a:r>
            <a:r>
              <a:rPr lang="fi-FI" sz="4200" dirty="0"/>
              <a:t> </a:t>
            </a:r>
            <a:r>
              <a:rPr lang="fi-FI" sz="4200" dirty="0" err="1"/>
              <a:t>had</a:t>
            </a:r>
            <a:r>
              <a:rPr lang="fi-FI" sz="4200" dirty="0"/>
              <a:t> </a:t>
            </a:r>
            <a:r>
              <a:rPr lang="fi-FI" sz="4200" dirty="0" err="1"/>
              <a:t>two</a:t>
            </a:r>
            <a:r>
              <a:rPr lang="fi-FI" sz="4200" dirty="0"/>
              <a:t> </a:t>
            </a:r>
            <a:r>
              <a:rPr lang="fi-FI" sz="4200" dirty="0" err="1"/>
              <a:t>Valttis</a:t>
            </a:r>
            <a:r>
              <a:rPr lang="fi-FI" sz="4200" dirty="0"/>
              <a:t>.</a:t>
            </a:r>
          </a:p>
          <a:p>
            <a:r>
              <a:rPr lang="en-US" sz="4200" dirty="0"/>
              <a:t>In autumn the PAPAI </a:t>
            </a:r>
            <a:r>
              <a:rPr lang="fi-FI" sz="4200" dirty="0" err="1"/>
              <a:t>met</a:t>
            </a:r>
            <a:r>
              <a:rPr lang="fi-FI" sz="4200" dirty="0"/>
              <a:t> </a:t>
            </a:r>
            <a:r>
              <a:rPr lang="fi-FI" sz="4200" dirty="0" err="1"/>
              <a:t>the</a:t>
            </a:r>
            <a:r>
              <a:rPr lang="fi-FI" sz="4200" dirty="0"/>
              <a:t> </a:t>
            </a:r>
            <a:r>
              <a:rPr lang="fi-FI" sz="4200" dirty="0" err="1"/>
              <a:t>family</a:t>
            </a:r>
            <a:r>
              <a:rPr lang="fi-FI" sz="4200" dirty="0"/>
              <a:t>, </a:t>
            </a:r>
            <a:r>
              <a:rPr lang="en-US" sz="4200" dirty="0"/>
              <a:t>made an individual hobby try-out plan and acted as a sports buddy minimum 4 times. The try-outs were documented with photographs and hobby-try-out diaries. </a:t>
            </a:r>
            <a:endParaRPr lang="fi-FI" sz="4200" dirty="0"/>
          </a:p>
          <a:p>
            <a:r>
              <a:rPr lang="en-US" sz="4200" dirty="0"/>
              <a:t>Participation for the child was free of charge, except one’s insurance-, travel- and ticket costs.</a:t>
            </a:r>
            <a:r>
              <a:rPr lang="fi-FI" sz="4200" dirty="0"/>
              <a:t> </a:t>
            </a:r>
          </a:p>
          <a:p>
            <a:r>
              <a:rPr lang="en-US" sz="4200" dirty="0"/>
              <a:t>In the end of the year an electronic questionnaire was sent to collect feedback.  </a:t>
            </a:r>
          </a:p>
          <a:p>
            <a:endParaRPr lang="fi-FI" sz="3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28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11408</TotalTime>
  <Words>1483</Words>
  <Application>Microsoft Office PowerPoint</Application>
  <PresentationFormat>Laajakuva</PresentationFormat>
  <Paragraphs>144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Office-teema</vt:lpstr>
      <vt:lpstr>PowerPoint-esitys</vt:lpstr>
      <vt:lpstr>Overview</vt:lpstr>
      <vt:lpstr>PowerPoint-esitys</vt:lpstr>
      <vt:lpstr>SEDY-project is an Erasmus+ partnership </vt:lpstr>
      <vt:lpstr>PowerPoint-esitys</vt:lpstr>
      <vt:lpstr>PowerPoint-esitys</vt:lpstr>
      <vt:lpstr>PowerPoint-esitys</vt:lpstr>
      <vt:lpstr>PowerPoint-esitys</vt:lpstr>
      <vt:lpstr>PAPAI pilot in the nutshell </vt:lpstr>
      <vt:lpstr>PowerPoint-esitys</vt:lpstr>
      <vt:lpstr>PowerPoint-esitys</vt:lpstr>
      <vt:lpstr>Valtti pilot was a success</vt:lpstr>
      <vt:lpstr>The program is a cost-efficient way to increase social inclusion and physical activity of the participant. </vt:lpstr>
      <vt:lpstr>PowerPoint-esitys</vt:lpstr>
      <vt:lpstr>Osku, from Helsinki, tried table tennis first, but it was not that fun. The boxing club was a real success. Now Osku is a member of an ordinary savate club in Eastern Helsinki and he loves it.</vt:lpstr>
      <vt:lpstr>Aaro from Tampere is today a wheelchair basketball player.</vt:lpstr>
      <vt:lpstr>In Oulu, the whole family found a hobby along with Vera.</vt:lpstr>
      <vt:lpstr>Elias from Kuopio found showdown. His Valtti Carita works today as his new leisure time personal assistant.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Aija.Saari</dc:creator>
  <cp:lastModifiedBy>Aija Saari</cp:lastModifiedBy>
  <cp:revision>323</cp:revision>
  <cp:lastPrinted>2017-08-14T08:56:33Z</cp:lastPrinted>
  <dcterms:created xsi:type="dcterms:W3CDTF">2015-01-18T14:05:57Z</dcterms:created>
  <dcterms:modified xsi:type="dcterms:W3CDTF">2017-08-18T05:10:32Z</dcterms:modified>
</cp:coreProperties>
</file>